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6" r:id="rId2"/>
    <p:sldId id="298" r:id="rId3"/>
    <p:sldId id="257" r:id="rId4"/>
    <p:sldId id="258" r:id="rId5"/>
    <p:sldId id="259" r:id="rId6"/>
    <p:sldId id="260" r:id="rId7"/>
    <p:sldId id="272" r:id="rId8"/>
    <p:sldId id="273" r:id="rId9"/>
    <p:sldId id="274" r:id="rId10"/>
    <p:sldId id="262" r:id="rId11"/>
    <p:sldId id="263" r:id="rId12"/>
    <p:sldId id="264" r:id="rId13"/>
    <p:sldId id="265" r:id="rId14"/>
    <p:sldId id="266" r:id="rId15"/>
    <p:sldId id="267" r:id="rId16"/>
    <p:sldId id="275" r:id="rId17"/>
    <p:sldId id="268" r:id="rId18"/>
    <p:sldId id="269" r:id="rId19"/>
    <p:sldId id="270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Максим Очеретний" initials="МО" lastIdx="1" clrIdx="0">
    <p:extLst>
      <p:ext uri="{19B8F6BF-5375-455C-9EA6-DF929625EA0E}">
        <p15:presenceInfo xmlns:p15="http://schemas.microsoft.com/office/powerpoint/2012/main" userId="2b3d7104f1e8921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799B23B-EC83-4686-B30A-512413B5E67A}" styleName="Светлый стиль 3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88" autoAdjust="0"/>
    <p:restoredTop sz="94280" autoAdjust="0"/>
  </p:normalViewPr>
  <p:slideViewPr>
    <p:cSldViewPr>
      <p:cViewPr varScale="1">
        <p:scale>
          <a:sx n="72" d="100"/>
          <a:sy n="72" d="100"/>
        </p:scale>
        <p:origin x="59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commentAuthors" Target="commentAuthor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BA7633F-DA67-495C-B741-0BF74982DE26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accent1_2" csCatId="accent1" phldr="1"/>
      <dgm:spPr/>
      <dgm:t>
        <a:bodyPr/>
        <a:lstStyle/>
        <a:p>
          <a:endParaRPr lang="en-US"/>
        </a:p>
      </dgm:t>
    </dgm:pt>
    <dgm:pt modelId="{291EAB66-E058-41B3-8A2B-7902DDF7126E}">
      <dgm:prSet/>
      <dgm:spPr/>
      <dgm:t>
        <a:bodyPr/>
        <a:lstStyle/>
        <a:p>
          <a:r>
            <a:rPr lang="ru-RU" b="1" dirty="0"/>
            <a:t>Минимальное сознательное состояние </a:t>
          </a:r>
          <a:r>
            <a:rPr lang="ru-RU" dirty="0"/>
            <a:t>определяется как состояние сильно измененного сознания, в котором пациент демонстрирует минимальное, но определенное поведенческое свидетельство самосознания или осознания окружающей среды..</a:t>
          </a:r>
          <a:endParaRPr lang="en-US" dirty="0"/>
        </a:p>
      </dgm:t>
    </dgm:pt>
    <dgm:pt modelId="{2AFA1E54-8587-4B40-A111-0B3973BA5EB8}" type="parTrans" cxnId="{9907B343-129B-4F0D-BB43-B7C4FB3DC539}">
      <dgm:prSet/>
      <dgm:spPr/>
      <dgm:t>
        <a:bodyPr/>
        <a:lstStyle/>
        <a:p>
          <a:endParaRPr lang="en-US"/>
        </a:p>
      </dgm:t>
    </dgm:pt>
    <dgm:pt modelId="{19419F9A-E55C-414B-92D8-4CAB4EC376D2}" type="sibTrans" cxnId="{9907B343-129B-4F0D-BB43-B7C4FB3DC539}">
      <dgm:prSet/>
      <dgm:spPr/>
      <dgm:t>
        <a:bodyPr/>
        <a:lstStyle/>
        <a:p>
          <a:endParaRPr lang="en-US"/>
        </a:p>
      </dgm:t>
    </dgm:pt>
    <dgm:pt modelId="{43CE5063-FE5B-4DD0-A139-023290C071D0}">
      <dgm:prSet/>
      <dgm:spPr/>
      <dgm:t>
        <a:bodyPr/>
        <a:lstStyle/>
        <a:p>
          <a:r>
            <a:rPr lang="ru-RU" b="1" dirty="0"/>
            <a:t>Вегетативное состояние </a:t>
          </a:r>
          <a:r>
            <a:rPr lang="ru-RU" dirty="0"/>
            <a:t>это состояние полного неосознания себя и окружающей среды, сопровождаемое циклами сна и бодрствования с переменным сохранением функций ствола мозга. Вегетативное состояние считается постоянным через 12 месяцев после черепно-мозговой травмы и через 3 месяца после нетравматического повреждения мозга. </a:t>
          </a:r>
          <a:endParaRPr lang="en-US" dirty="0"/>
        </a:p>
      </dgm:t>
    </dgm:pt>
    <dgm:pt modelId="{EB742FF8-A4AC-41C2-A361-C8161CF281B9}" type="parTrans" cxnId="{452533A7-3E3F-4CF1-9597-3B141270ACCD}">
      <dgm:prSet/>
      <dgm:spPr/>
      <dgm:t>
        <a:bodyPr/>
        <a:lstStyle/>
        <a:p>
          <a:endParaRPr lang="en-US"/>
        </a:p>
      </dgm:t>
    </dgm:pt>
    <dgm:pt modelId="{A7AFC708-17F8-47F8-B447-12034CE80723}" type="sibTrans" cxnId="{452533A7-3E3F-4CF1-9597-3B141270ACCD}">
      <dgm:prSet/>
      <dgm:spPr/>
      <dgm:t>
        <a:bodyPr/>
        <a:lstStyle/>
        <a:p>
          <a:endParaRPr lang="en-US"/>
        </a:p>
      </dgm:t>
    </dgm:pt>
    <dgm:pt modelId="{F1A4BE89-B521-4F2B-90A6-E58BDB424A63}">
      <dgm:prSet/>
      <dgm:spPr/>
      <dgm:t>
        <a:bodyPr/>
        <a:lstStyle/>
        <a:p>
          <a:r>
            <a:rPr lang="ru-RU" b="1"/>
            <a:t>Смерть мозга </a:t>
          </a:r>
          <a:r>
            <a:rPr lang="ru-RU"/>
            <a:t>определяется как постоянное отсутствие всех функций мозга, включая функции ствола мозга. Пациенты с мозговой смертью необратимо коматозны, характерно апноэ и отсутствие рефлексов ствола мозга.</a:t>
          </a:r>
          <a:endParaRPr lang="en-US"/>
        </a:p>
      </dgm:t>
    </dgm:pt>
    <dgm:pt modelId="{2BB87F94-31BF-4196-A6C0-CE5AF413966B}" type="parTrans" cxnId="{5521DCEE-564A-4092-B254-EAD2C838B2CD}">
      <dgm:prSet/>
      <dgm:spPr/>
      <dgm:t>
        <a:bodyPr/>
        <a:lstStyle/>
        <a:p>
          <a:endParaRPr lang="en-US"/>
        </a:p>
      </dgm:t>
    </dgm:pt>
    <dgm:pt modelId="{E86BF6E6-CFED-4A38-AB42-D391F96D8CC2}" type="sibTrans" cxnId="{5521DCEE-564A-4092-B254-EAD2C838B2CD}">
      <dgm:prSet/>
      <dgm:spPr/>
      <dgm:t>
        <a:bodyPr/>
        <a:lstStyle/>
        <a:p>
          <a:endParaRPr lang="en-US"/>
        </a:p>
      </dgm:t>
    </dgm:pt>
    <dgm:pt modelId="{9558542A-FBBA-4786-98CC-AFD298955859}" type="pres">
      <dgm:prSet presAssocID="{BBA7633F-DA67-495C-B741-0BF74982DE26}" presName="root" presStyleCnt="0">
        <dgm:presLayoutVars>
          <dgm:dir/>
          <dgm:resizeHandles val="exact"/>
        </dgm:presLayoutVars>
      </dgm:prSet>
      <dgm:spPr/>
    </dgm:pt>
    <dgm:pt modelId="{BE641F63-64E4-4BD6-81CB-DC005674EBA8}" type="pres">
      <dgm:prSet presAssocID="{291EAB66-E058-41B3-8A2B-7902DDF7126E}" presName="compNode" presStyleCnt="0"/>
      <dgm:spPr/>
    </dgm:pt>
    <dgm:pt modelId="{9A1EC009-AB16-4463-BED5-7EE2C66265A8}" type="pres">
      <dgm:prSet presAssocID="{291EAB66-E058-41B3-8A2B-7902DDF7126E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AD4D5AF3-8E41-4958-9B85-645B12AB13C1}" type="pres">
      <dgm:prSet presAssocID="{291EAB66-E058-41B3-8A2B-7902DDF7126E}" presName="spaceRect" presStyleCnt="0"/>
      <dgm:spPr/>
    </dgm:pt>
    <dgm:pt modelId="{A6ECDB2D-D79E-4C06-B97B-190E607B5AAF}" type="pres">
      <dgm:prSet presAssocID="{291EAB66-E058-41B3-8A2B-7902DDF7126E}" presName="textRect" presStyleLbl="revTx" presStyleIdx="0" presStyleCnt="3">
        <dgm:presLayoutVars>
          <dgm:chMax val="1"/>
          <dgm:chPref val="1"/>
        </dgm:presLayoutVars>
      </dgm:prSet>
      <dgm:spPr/>
    </dgm:pt>
    <dgm:pt modelId="{37BE699D-E8E7-40C7-B906-C9BA85C4129F}" type="pres">
      <dgm:prSet presAssocID="{19419F9A-E55C-414B-92D8-4CAB4EC376D2}" presName="sibTrans" presStyleCnt="0"/>
      <dgm:spPr/>
    </dgm:pt>
    <dgm:pt modelId="{AF57127A-497C-4404-967C-B68AE551181F}" type="pres">
      <dgm:prSet presAssocID="{43CE5063-FE5B-4DD0-A139-023290C071D0}" presName="compNode" presStyleCnt="0"/>
      <dgm:spPr/>
    </dgm:pt>
    <dgm:pt modelId="{C25713F4-BCF0-4791-9A5E-E7A911B4994E}" type="pres">
      <dgm:prSet presAssocID="{43CE5063-FE5B-4DD0-A139-023290C071D0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list"/>
        </a:ext>
      </dgm:extLst>
    </dgm:pt>
    <dgm:pt modelId="{07621FB1-3046-43AE-B93A-2CE8BCB0735C}" type="pres">
      <dgm:prSet presAssocID="{43CE5063-FE5B-4DD0-A139-023290C071D0}" presName="spaceRect" presStyleCnt="0"/>
      <dgm:spPr/>
    </dgm:pt>
    <dgm:pt modelId="{8CDE3B94-E328-4E94-8286-11F1614F4D64}" type="pres">
      <dgm:prSet presAssocID="{43CE5063-FE5B-4DD0-A139-023290C071D0}" presName="textRect" presStyleLbl="revTx" presStyleIdx="1" presStyleCnt="3">
        <dgm:presLayoutVars>
          <dgm:chMax val="1"/>
          <dgm:chPref val="1"/>
        </dgm:presLayoutVars>
      </dgm:prSet>
      <dgm:spPr/>
    </dgm:pt>
    <dgm:pt modelId="{367E3D90-871C-4B1B-BA31-BD8CBCF46715}" type="pres">
      <dgm:prSet presAssocID="{A7AFC708-17F8-47F8-B447-12034CE80723}" presName="sibTrans" presStyleCnt="0"/>
      <dgm:spPr/>
    </dgm:pt>
    <dgm:pt modelId="{014A1081-2770-4087-BA4A-CDCC6ADE6BE9}" type="pres">
      <dgm:prSet presAssocID="{F1A4BE89-B521-4F2B-90A6-E58BDB424A63}" presName="compNode" presStyleCnt="0"/>
      <dgm:spPr/>
    </dgm:pt>
    <dgm:pt modelId="{B245B109-1602-47E3-8A1C-AE5E90A0150B}" type="pres">
      <dgm:prSet presAssocID="{F1A4BE89-B521-4F2B-90A6-E58BDB424A63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ethoscope"/>
        </a:ext>
      </dgm:extLst>
    </dgm:pt>
    <dgm:pt modelId="{6ACBEDB5-5E82-49AF-BA5E-D481FF120CBE}" type="pres">
      <dgm:prSet presAssocID="{F1A4BE89-B521-4F2B-90A6-E58BDB424A63}" presName="spaceRect" presStyleCnt="0"/>
      <dgm:spPr/>
    </dgm:pt>
    <dgm:pt modelId="{FF7B21FF-209B-4BE9-AA86-077D81D30889}" type="pres">
      <dgm:prSet presAssocID="{F1A4BE89-B521-4F2B-90A6-E58BDB424A63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9907B343-129B-4F0D-BB43-B7C4FB3DC539}" srcId="{BBA7633F-DA67-495C-B741-0BF74982DE26}" destId="{291EAB66-E058-41B3-8A2B-7902DDF7126E}" srcOrd="0" destOrd="0" parTransId="{2AFA1E54-8587-4B40-A111-0B3973BA5EB8}" sibTransId="{19419F9A-E55C-414B-92D8-4CAB4EC376D2}"/>
    <dgm:cxn modelId="{CC814075-D843-4725-B438-0B168A568280}" type="presOf" srcId="{291EAB66-E058-41B3-8A2B-7902DDF7126E}" destId="{A6ECDB2D-D79E-4C06-B97B-190E607B5AAF}" srcOrd="0" destOrd="0" presId="urn:microsoft.com/office/officeart/2018/2/layout/IconLabelList"/>
    <dgm:cxn modelId="{80F05D8E-44E9-4035-B545-A5784F2AE85D}" type="presOf" srcId="{43CE5063-FE5B-4DD0-A139-023290C071D0}" destId="{8CDE3B94-E328-4E94-8286-11F1614F4D64}" srcOrd="0" destOrd="0" presId="urn:microsoft.com/office/officeart/2018/2/layout/IconLabelList"/>
    <dgm:cxn modelId="{452533A7-3E3F-4CF1-9597-3B141270ACCD}" srcId="{BBA7633F-DA67-495C-B741-0BF74982DE26}" destId="{43CE5063-FE5B-4DD0-A139-023290C071D0}" srcOrd="1" destOrd="0" parTransId="{EB742FF8-A4AC-41C2-A361-C8161CF281B9}" sibTransId="{A7AFC708-17F8-47F8-B447-12034CE80723}"/>
    <dgm:cxn modelId="{D7FBD3B0-9925-4E33-96E2-675F306FB527}" type="presOf" srcId="{BBA7633F-DA67-495C-B741-0BF74982DE26}" destId="{9558542A-FBBA-4786-98CC-AFD298955859}" srcOrd="0" destOrd="0" presId="urn:microsoft.com/office/officeart/2018/2/layout/IconLabelList"/>
    <dgm:cxn modelId="{9875E1CD-7E52-4654-AD15-068AEF464972}" type="presOf" srcId="{F1A4BE89-B521-4F2B-90A6-E58BDB424A63}" destId="{FF7B21FF-209B-4BE9-AA86-077D81D30889}" srcOrd="0" destOrd="0" presId="urn:microsoft.com/office/officeart/2018/2/layout/IconLabelList"/>
    <dgm:cxn modelId="{5521DCEE-564A-4092-B254-EAD2C838B2CD}" srcId="{BBA7633F-DA67-495C-B741-0BF74982DE26}" destId="{F1A4BE89-B521-4F2B-90A6-E58BDB424A63}" srcOrd="2" destOrd="0" parTransId="{2BB87F94-31BF-4196-A6C0-CE5AF413966B}" sibTransId="{E86BF6E6-CFED-4A38-AB42-D391F96D8CC2}"/>
    <dgm:cxn modelId="{EC1E3B0F-24D5-44EE-A6C3-671E4E3F056A}" type="presParOf" srcId="{9558542A-FBBA-4786-98CC-AFD298955859}" destId="{BE641F63-64E4-4BD6-81CB-DC005674EBA8}" srcOrd="0" destOrd="0" presId="urn:microsoft.com/office/officeart/2018/2/layout/IconLabelList"/>
    <dgm:cxn modelId="{E30820FB-28D1-43C6-A63C-6290653724B4}" type="presParOf" srcId="{BE641F63-64E4-4BD6-81CB-DC005674EBA8}" destId="{9A1EC009-AB16-4463-BED5-7EE2C66265A8}" srcOrd="0" destOrd="0" presId="urn:microsoft.com/office/officeart/2018/2/layout/IconLabelList"/>
    <dgm:cxn modelId="{38097288-773F-4A56-AF25-35BA47D0DE59}" type="presParOf" srcId="{BE641F63-64E4-4BD6-81CB-DC005674EBA8}" destId="{AD4D5AF3-8E41-4958-9B85-645B12AB13C1}" srcOrd="1" destOrd="0" presId="urn:microsoft.com/office/officeart/2018/2/layout/IconLabelList"/>
    <dgm:cxn modelId="{EF940F3C-1A46-43CD-9071-1883C332D33C}" type="presParOf" srcId="{BE641F63-64E4-4BD6-81CB-DC005674EBA8}" destId="{A6ECDB2D-D79E-4C06-B97B-190E607B5AAF}" srcOrd="2" destOrd="0" presId="urn:microsoft.com/office/officeart/2018/2/layout/IconLabelList"/>
    <dgm:cxn modelId="{54B8CA9E-4F06-4785-A824-14335E1D0693}" type="presParOf" srcId="{9558542A-FBBA-4786-98CC-AFD298955859}" destId="{37BE699D-E8E7-40C7-B906-C9BA85C4129F}" srcOrd="1" destOrd="0" presId="urn:microsoft.com/office/officeart/2018/2/layout/IconLabelList"/>
    <dgm:cxn modelId="{DBBBB441-44E8-469E-821B-C2244930543B}" type="presParOf" srcId="{9558542A-FBBA-4786-98CC-AFD298955859}" destId="{AF57127A-497C-4404-967C-B68AE551181F}" srcOrd="2" destOrd="0" presId="urn:microsoft.com/office/officeart/2018/2/layout/IconLabelList"/>
    <dgm:cxn modelId="{960096EB-6D4C-4AF9-9BE0-415EB2760D06}" type="presParOf" srcId="{AF57127A-497C-4404-967C-B68AE551181F}" destId="{C25713F4-BCF0-4791-9A5E-E7A911B4994E}" srcOrd="0" destOrd="0" presId="urn:microsoft.com/office/officeart/2018/2/layout/IconLabelList"/>
    <dgm:cxn modelId="{8D0840FD-116F-4EC6-9591-F632397393BE}" type="presParOf" srcId="{AF57127A-497C-4404-967C-B68AE551181F}" destId="{07621FB1-3046-43AE-B93A-2CE8BCB0735C}" srcOrd="1" destOrd="0" presId="urn:microsoft.com/office/officeart/2018/2/layout/IconLabelList"/>
    <dgm:cxn modelId="{AABBEB6D-94C4-4C34-85D9-71145EC2717C}" type="presParOf" srcId="{AF57127A-497C-4404-967C-B68AE551181F}" destId="{8CDE3B94-E328-4E94-8286-11F1614F4D64}" srcOrd="2" destOrd="0" presId="urn:microsoft.com/office/officeart/2018/2/layout/IconLabelList"/>
    <dgm:cxn modelId="{0F6D3BED-9F4D-46BC-BFCB-4AC565731233}" type="presParOf" srcId="{9558542A-FBBA-4786-98CC-AFD298955859}" destId="{367E3D90-871C-4B1B-BA31-BD8CBCF46715}" srcOrd="3" destOrd="0" presId="urn:microsoft.com/office/officeart/2018/2/layout/IconLabelList"/>
    <dgm:cxn modelId="{F9DC092C-0C2C-4BBE-8294-F3358FCB4126}" type="presParOf" srcId="{9558542A-FBBA-4786-98CC-AFD298955859}" destId="{014A1081-2770-4087-BA4A-CDCC6ADE6BE9}" srcOrd="4" destOrd="0" presId="urn:microsoft.com/office/officeart/2018/2/layout/IconLabelList"/>
    <dgm:cxn modelId="{D887D491-9BD6-4307-B6C3-D87913F11392}" type="presParOf" srcId="{014A1081-2770-4087-BA4A-CDCC6ADE6BE9}" destId="{B245B109-1602-47E3-8A1C-AE5E90A0150B}" srcOrd="0" destOrd="0" presId="urn:microsoft.com/office/officeart/2018/2/layout/IconLabelList"/>
    <dgm:cxn modelId="{C1D07A2E-B9AA-4517-9FC6-ACC89B2DA349}" type="presParOf" srcId="{014A1081-2770-4087-BA4A-CDCC6ADE6BE9}" destId="{6ACBEDB5-5E82-49AF-BA5E-D481FF120CBE}" srcOrd="1" destOrd="0" presId="urn:microsoft.com/office/officeart/2018/2/layout/IconLabelList"/>
    <dgm:cxn modelId="{3ECBABA5-D733-4E93-AF5D-E17F5666B92A}" type="presParOf" srcId="{014A1081-2770-4087-BA4A-CDCC6ADE6BE9}" destId="{FF7B21FF-209B-4BE9-AA86-077D81D30889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27CE379-9C21-4409-B34C-B580CE95868D}" type="doc">
      <dgm:prSet loTypeId="urn:microsoft.com/office/officeart/2005/8/layout/vList2" loCatId="list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F7D232BE-3CA8-46E8-B9DD-9423EF6DE1A1}">
      <dgm:prSet/>
      <dgm:spPr/>
      <dgm:t>
        <a:bodyPr/>
        <a:lstStyle/>
        <a:p>
          <a:r>
            <a:rPr lang="ru-RU"/>
            <a:t>• Внутричерепное кровоизлияние</a:t>
          </a:r>
          <a:endParaRPr lang="en-US"/>
        </a:p>
      </dgm:t>
    </dgm:pt>
    <dgm:pt modelId="{5D39F5F9-184A-4FFD-8A47-F5F4D515E505}" type="parTrans" cxnId="{11F5E325-CDEA-4601-8C73-4B71C0B0AAF2}">
      <dgm:prSet/>
      <dgm:spPr/>
      <dgm:t>
        <a:bodyPr/>
        <a:lstStyle/>
        <a:p>
          <a:endParaRPr lang="en-US"/>
        </a:p>
      </dgm:t>
    </dgm:pt>
    <dgm:pt modelId="{04C55900-481F-462E-BE58-84BC19AF55ED}" type="sibTrans" cxnId="{11F5E325-CDEA-4601-8C73-4B71C0B0AAF2}">
      <dgm:prSet/>
      <dgm:spPr/>
      <dgm:t>
        <a:bodyPr/>
        <a:lstStyle/>
        <a:p>
          <a:endParaRPr lang="en-US"/>
        </a:p>
      </dgm:t>
    </dgm:pt>
    <dgm:pt modelId="{F628289C-2FAF-4758-A31A-33192FC8FA7A}">
      <dgm:prSet/>
      <dgm:spPr/>
      <dgm:t>
        <a:bodyPr/>
        <a:lstStyle/>
        <a:p>
          <a:r>
            <a:rPr lang="ru-RU" dirty="0"/>
            <a:t>• Инсульт: артериальный ишемический или синус- тромбоз</a:t>
          </a:r>
          <a:endParaRPr lang="en-US" dirty="0"/>
        </a:p>
      </dgm:t>
    </dgm:pt>
    <dgm:pt modelId="{4D82FDB8-C1F6-42DC-A5C8-DDE52820B374}" type="parTrans" cxnId="{10A422C4-7583-46E2-BC78-DD773D35C2F7}">
      <dgm:prSet/>
      <dgm:spPr/>
      <dgm:t>
        <a:bodyPr/>
        <a:lstStyle/>
        <a:p>
          <a:endParaRPr lang="en-US"/>
        </a:p>
      </dgm:t>
    </dgm:pt>
    <dgm:pt modelId="{3E6EF129-6760-4AF8-B102-51692DEF32FD}" type="sibTrans" cxnId="{10A422C4-7583-46E2-BC78-DD773D35C2F7}">
      <dgm:prSet/>
      <dgm:spPr/>
      <dgm:t>
        <a:bodyPr/>
        <a:lstStyle/>
        <a:p>
          <a:endParaRPr lang="en-US"/>
        </a:p>
      </dgm:t>
    </dgm:pt>
    <dgm:pt modelId="{0CFAC239-8E82-4A53-85BC-7B1DA9E9CE50}">
      <dgm:prSet/>
      <dgm:spPr/>
      <dgm:t>
        <a:bodyPr/>
        <a:lstStyle/>
        <a:p>
          <a:r>
            <a:rPr lang="ru-RU"/>
            <a:t>• Опухоли</a:t>
          </a:r>
          <a:endParaRPr lang="en-US"/>
        </a:p>
      </dgm:t>
    </dgm:pt>
    <dgm:pt modelId="{44FD3915-DAF9-411B-B63E-D1249F680326}" type="parTrans" cxnId="{622E9AAD-EF78-4C33-882F-63376A480208}">
      <dgm:prSet/>
      <dgm:spPr/>
      <dgm:t>
        <a:bodyPr/>
        <a:lstStyle/>
        <a:p>
          <a:endParaRPr lang="en-US"/>
        </a:p>
      </dgm:t>
    </dgm:pt>
    <dgm:pt modelId="{4EB4718E-BAF9-46BD-88A6-55C02A7CE9B3}" type="sibTrans" cxnId="{622E9AAD-EF78-4C33-882F-63376A480208}">
      <dgm:prSet/>
      <dgm:spPr/>
      <dgm:t>
        <a:bodyPr/>
        <a:lstStyle/>
        <a:p>
          <a:endParaRPr lang="en-US"/>
        </a:p>
      </dgm:t>
    </dgm:pt>
    <dgm:pt modelId="{416CD0E0-0870-44E5-B897-B93AB0B4D8B4}">
      <dgm:prSet/>
      <dgm:spPr/>
      <dgm:t>
        <a:bodyPr/>
        <a:lstStyle/>
        <a:p>
          <a:r>
            <a:rPr lang="ru-RU"/>
            <a:t>• Абсцесс мозга</a:t>
          </a:r>
          <a:endParaRPr lang="en-US"/>
        </a:p>
      </dgm:t>
    </dgm:pt>
    <dgm:pt modelId="{CE63AE44-B175-4664-9580-1A6AEDAC4AC9}" type="parTrans" cxnId="{D8055D0A-A404-48F8-905D-B77D93361CD0}">
      <dgm:prSet/>
      <dgm:spPr/>
      <dgm:t>
        <a:bodyPr/>
        <a:lstStyle/>
        <a:p>
          <a:endParaRPr lang="en-US"/>
        </a:p>
      </dgm:t>
    </dgm:pt>
    <dgm:pt modelId="{ED106E80-DEDF-45A4-BC51-A615BFD69A67}" type="sibTrans" cxnId="{D8055D0A-A404-48F8-905D-B77D93361CD0}">
      <dgm:prSet/>
      <dgm:spPr/>
      <dgm:t>
        <a:bodyPr/>
        <a:lstStyle/>
        <a:p>
          <a:endParaRPr lang="en-US"/>
        </a:p>
      </dgm:t>
    </dgm:pt>
    <dgm:pt modelId="{63EE6C20-B2AB-4FA8-B16D-17AA0E7ADD85}">
      <dgm:prSet/>
      <dgm:spPr/>
      <dgm:t>
        <a:bodyPr/>
        <a:lstStyle/>
        <a:p>
          <a:r>
            <a:rPr lang="ru-RU"/>
            <a:t>• Состояние после судорог: паралич Тодда</a:t>
          </a:r>
          <a:endParaRPr lang="en-US"/>
        </a:p>
      </dgm:t>
    </dgm:pt>
    <dgm:pt modelId="{F6808070-302F-410D-8807-9777A40990D2}" type="parTrans" cxnId="{996F3CCA-B599-4920-A016-9A811518548B}">
      <dgm:prSet/>
      <dgm:spPr/>
      <dgm:t>
        <a:bodyPr/>
        <a:lstStyle/>
        <a:p>
          <a:endParaRPr lang="en-US"/>
        </a:p>
      </dgm:t>
    </dgm:pt>
    <dgm:pt modelId="{BB65E79A-D756-454C-82DC-EDB8F79AE749}" type="sibTrans" cxnId="{996F3CCA-B599-4920-A016-9A811518548B}">
      <dgm:prSet/>
      <dgm:spPr/>
      <dgm:t>
        <a:bodyPr/>
        <a:lstStyle/>
        <a:p>
          <a:endParaRPr lang="en-US"/>
        </a:p>
      </dgm:t>
    </dgm:pt>
    <dgm:pt modelId="{60BE4996-BA9A-4AC8-B20F-C00F805CC297}">
      <dgm:prSet/>
      <dgm:spPr/>
      <dgm:t>
        <a:bodyPr/>
        <a:lstStyle/>
        <a:p>
          <a:r>
            <a:rPr lang="ru-RU" dirty="0"/>
            <a:t>• Острый диссеминированный энцефаломиелит</a:t>
          </a:r>
          <a:endParaRPr lang="en-US" dirty="0"/>
        </a:p>
      </dgm:t>
    </dgm:pt>
    <dgm:pt modelId="{A7A46EF7-AA10-46EB-9626-A8CC39EF0465}" type="parTrans" cxnId="{D7425777-EDB7-4D9D-BBE1-1BA13D5C0420}">
      <dgm:prSet/>
      <dgm:spPr/>
      <dgm:t>
        <a:bodyPr/>
        <a:lstStyle/>
        <a:p>
          <a:endParaRPr lang="en-US"/>
        </a:p>
      </dgm:t>
    </dgm:pt>
    <dgm:pt modelId="{D3E16C97-8E1A-4DE2-9263-359024380619}" type="sibTrans" cxnId="{D7425777-EDB7-4D9D-BBE1-1BA13D5C0420}">
      <dgm:prSet/>
      <dgm:spPr/>
      <dgm:t>
        <a:bodyPr/>
        <a:lstStyle/>
        <a:p>
          <a:endParaRPr lang="en-US"/>
        </a:p>
      </dgm:t>
    </dgm:pt>
    <dgm:pt modelId="{DFA00746-8D2D-4D16-AEA4-B832035EEDED}" type="pres">
      <dgm:prSet presAssocID="{627CE379-9C21-4409-B34C-B580CE95868D}" presName="linear" presStyleCnt="0">
        <dgm:presLayoutVars>
          <dgm:animLvl val="lvl"/>
          <dgm:resizeHandles val="exact"/>
        </dgm:presLayoutVars>
      </dgm:prSet>
      <dgm:spPr/>
    </dgm:pt>
    <dgm:pt modelId="{66E61867-EF32-4AE0-B790-FD183B25453C}" type="pres">
      <dgm:prSet presAssocID="{F7D232BE-3CA8-46E8-B9DD-9423EF6DE1A1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F5A629D5-6499-4847-ADD9-B0B1AC3686F9}" type="pres">
      <dgm:prSet presAssocID="{04C55900-481F-462E-BE58-84BC19AF55ED}" presName="spacer" presStyleCnt="0"/>
      <dgm:spPr/>
    </dgm:pt>
    <dgm:pt modelId="{A39136C0-BDA4-4037-8D89-C3D4E3223452}" type="pres">
      <dgm:prSet presAssocID="{F628289C-2FAF-4758-A31A-33192FC8FA7A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A653FB2B-4EEA-46E2-806C-28C02E9AC6BB}" type="pres">
      <dgm:prSet presAssocID="{3E6EF129-6760-4AF8-B102-51692DEF32FD}" presName="spacer" presStyleCnt="0"/>
      <dgm:spPr/>
    </dgm:pt>
    <dgm:pt modelId="{A2E45FE3-EB27-41A4-B946-1C3C8593C098}" type="pres">
      <dgm:prSet presAssocID="{0CFAC239-8E82-4A53-85BC-7B1DA9E9CE50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527E90AD-5038-4928-A25B-9AEE613AD5A3}" type="pres">
      <dgm:prSet presAssocID="{4EB4718E-BAF9-46BD-88A6-55C02A7CE9B3}" presName="spacer" presStyleCnt="0"/>
      <dgm:spPr/>
    </dgm:pt>
    <dgm:pt modelId="{3C129C18-B61A-4452-ABAC-C2465C901457}" type="pres">
      <dgm:prSet presAssocID="{416CD0E0-0870-44E5-B897-B93AB0B4D8B4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42EF66CC-AD51-4F89-B0FC-AFE89351669D}" type="pres">
      <dgm:prSet presAssocID="{ED106E80-DEDF-45A4-BC51-A615BFD69A67}" presName="spacer" presStyleCnt="0"/>
      <dgm:spPr/>
    </dgm:pt>
    <dgm:pt modelId="{4660ED48-3657-484C-BABF-325DFF36C6D8}" type="pres">
      <dgm:prSet presAssocID="{63EE6C20-B2AB-4FA8-B16D-17AA0E7ADD85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E8B87980-8384-4ECD-897A-6DC24212E537}" type="pres">
      <dgm:prSet presAssocID="{BB65E79A-D756-454C-82DC-EDB8F79AE749}" presName="spacer" presStyleCnt="0"/>
      <dgm:spPr/>
    </dgm:pt>
    <dgm:pt modelId="{68AF72D9-97DA-40DF-9E86-CE745C115088}" type="pres">
      <dgm:prSet presAssocID="{60BE4996-BA9A-4AC8-B20F-C00F805CC297}" presName="parentText" presStyleLbl="node1" presStyleIdx="5" presStyleCnt="6">
        <dgm:presLayoutVars>
          <dgm:chMax val="0"/>
          <dgm:bulletEnabled val="1"/>
        </dgm:presLayoutVars>
      </dgm:prSet>
      <dgm:spPr/>
    </dgm:pt>
  </dgm:ptLst>
  <dgm:cxnLst>
    <dgm:cxn modelId="{D8055D0A-A404-48F8-905D-B77D93361CD0}" srcId="{627CE379-9C21-4409-B34C-B580CE95868D}" destId="{416CD0E0-0870-44E5-B897-B93AB0B4D8B4}" srcOrd="3" destOrd="0" parTransId="{CE63AE44-B175-4664-9580-1A6AEDAC4AC9}" sibTransId="{ED106E80-DEDF-45A4-BC51-A615BFD69A67}"/>
    <dgm:cxn modelId="{8AA5F40B-0240-4944-ACAC-976A9D2AD46F}" type="presOf" srcId="{F7D232BE-3CA8-46E8-B9DD-9423EF6DE1A1}" destId="{66E61867-EF32-4AE0-B790-FD183B25453C}" srcOrd="0" destOrd="0" presId="urn:microsoft.com/office/officeart/2005/8/layout/vList2"/>
    <dgm:cxn modelId="{11F5E325-CDEA-4601-8C73-4B71C0B0AAF2}" srcId="{627CE379-9C21-4409-B34C-B580CE95868D}" destId="{F7D232BE-3CA8-46E8-B9DD-9423EF6DE1A1}" srcOrd="0" destOrd="0" parTransId="{5D39F5F9-184A-4FFD-8A47-F5F4D515E505}" sibTransId="{04C55900-481F-462E-BE58-84BC19AF55ED}"/>
    <dgm:cxn modelId="{2745C12A-4C0C-4D4D-82EB-B515B6610E05}" type="presOf" srcId="{60BE4996-BA9A-4AC8-B20F-C00F805CC297}" destId="{68AF72D9-97DA-40DF-9E86-CE745C115088}" srcOrd="0" destOrd="0" presId="urn:microsoft.com/office/officeart/2005/8/layout/vList2"/>
    <dgm:cxn modelId="{D7425777-EDB7-4D9D-BBE1-1BA13D5C0420}" srcId="{627CE379-9C21-4409-B34C-B580CE95868D}" destId="{60BE4996-BA9A-4AC8-B20F-C00F805CC297}" srcOrd="5" destOrd="0" parTransId="{A7A46EF7-AA10-46EB-9626-A8CC39EF0465}" sibTransId="{D3E16C97-8E1A-4DE2-9263-359024380619}"/>
    <dgm:cxn modelId="{F4115158-C273-4F4E-BD7C-792112B2492F}" type="presOf" srcId="{0CFAC239-8E82-4A53-85BC-7B1DA9E9CE50}" destId="{A2E45FE3-EB27-41A4-B946-1C3C8593C098}" srcOrd="0" destOrd="0" presId="urn:microsoft.com/office/officeart/2005/8/layout/vList2"/>
    <dgm:cxn modelId="{2D38888C-C34B-450A-B938-B15B53371F2F}" type="presOf" srcId="{416CD0E0-0870-44E5-B897-B93AB0B4D8B4}" destId="{3C129C18-B61A-4452-ABAC-C2465C901457}" srcOrd="0" destOrd="0" presId="urn:microsoft.com/office/officeart/2005/8/layout/vList2"/>
    <dgm:cxn modelId="{622E9AAD-EF78-4C33-882F-63376A480208}" srcId="{627CE379-9C21-4409-B34C-B580CE95868D}" destId="{0CFAC239-8E82-4A53-85BC-7B1DA9E9CE50}" srcOrd="2" destOrd="0" parTransId="{44FD3915-DAF9-411B-B63E-D1249F680326}" sibTransId="{4EB4718E-BAF9-46BD-88A6-55C02A7CE9B3}"/>
    <dgm:cxn modelId="{10A422C4-7583-46E2-BC78-DD773D35C2F7}" srcId="{627CE379-9C21-4409-B34C-B580CE95868D}" destId="{F628289C-2FAF-4758-A31A-33192FC8FA7A}" srcOrd="1" destOrd="0" parTransId="{4D82FDB8-C1F6-42DC-A5C8-DDE52820B374}" sibTransId="{3E6EF129-6760-4AF8-B102-51692DEF32FD}"/>
    <dgm:cxn modelId="{996F3CCA-B599-4920-A016-9A811518548B}" srcId="{627CE379-9C21-4409-B34C-B580CE95868D}" destId="{63EE6C20-B2AB-4FA8-B16D-17AA0E7ADD85}" srcOrd="4" destOrd="0" parTransId="{F6808070-302F-410D-8807-9777A40990D2}" sibTransId="{BB65E79A-D756-454C-82DC-EDB8F79AE749}"/>
    <dgm:cxn modelId="{761D14D3-D8FC-412E-9E53-362C7E55B1AF}" type="presOf" srcId="{63EE6C20-B2AB-4FA8-B16D-17AA0E7ADD85}" destId="{4660ED48-3657-484C-BABF-325DFF36C6D8}" srcOrd="0" destOrd="0" presId="urn:microsoft.com/office/officeart/2005/8/layout/vList2"/>
    <dgm:cxn modelId="{17E7C5D6-3A9A-4687-A9EE-CAF9B37F678A}" type="presOf" srcId="{627CE379-9C21-4409-B34C-B580CE95868D}" destId="{DFA00746-8D2D-4D16-AEA4-B832035EEDED}" srcOrd="0" destOrd="0" presId="urn:microsoft.com/office/officeart/2005/8/layout/vList2"/>
    <dgm:cxn modelId="{19E2C2F5-0D52-4036-AE55-E143DD7710AA}" type="presOf" srcId="{F628289C-2FAF-4758-A31A-33192FC8FA7A}" destId="{A39136C0-BDA4-4037-8D89-C3D4E3223452}" srcOrd="0" destOrd="0" presId="urn:microsoft.com/office/officeart/2005/8/layout/vList2"/>
    <dgm:cxn modelId="{A0AEEED8-6C54-42B5-9ADD-6A3EEFFC1BC4}" type="presParOf" srcId="{DFA00746-8D2D-4D16-AEA4-B832035EEDED}" destId="{66E61867-EF32-4AE0-B790-FD183B25453C}" srcOrd="0" destOrd="0" presId="urn:microsoft.com/office/officeart/2005/8/layout/vList2"/>
    <dgm:cxn modelId="{D83FDE5F-C2AB-4466-9143-901CD37EC0C7}" type="presParOf" srcId="{DFA00746-8D2D-4D16-AEA4-B832035EEDED}" destId="{F5A629D5-6499-4847-ADD9-B0B1AC3686F9}" srcOrd="1" destOrd="0" presId="urn:microsoft.com/office/officeart/2005/8/layout/vList2"/>
    <dgm:cxn modelId="{8155DC16-9C3D-443C-BEE0-BA4B50A604A7}" type="presParOf" srcId="{DFA00746-8D2D-4D16-AEA4-B832035EEDED}" destId="{A39136C0-BDA4-4037-8D89-C3D4E3223452}" srcOrd="2" destOrd="0" presId="urn:microsoft.com/office/officeart/2005/8/layout/vList2"/>
    <dgm:cxn modelId="{BC9696A8-F43E-4259-82F6-851D4BBFC757}" type="presParOf" srcId="{DFA00746-8D2D-4D16-AEA4-B832035EEDED}" destId="{A653FB2B-4EEA-46E2-806C-28C02E9AC6BB}" srcOrd="3" destOrd="0" presId="urn:microsoft.com/office/officeart/2005/8/layout/vList2"/>
    <dgm:cxn modelId="{14C1CA76-05D5-4D03-BA6C-E75A59A1FA06}" type="presParOf" srcId="{DFA00746-8D2D-4D16-AEA4-B832035EEDED}" destId="{A2E45FE3-EB27-41A4-B946-1C3C8593C098}" srcOrd="4" destOrd="0" presId="urn:microsoft.com/office/officeart/2005/8/layout/vList2"/>
    <dgm:cxn modelId="{31ECAA80-2D97-4B67-8DD2-BECBD23BA16E}" type="presParOf" srcId="{DFA00746-8D2D-4D16-AEA4-B832035EEDED}" destId="{527E90AD-5038-4928-A25B-9AEE613AD5A3}" srcOrd="5" destOrd="0" presId="urn:microsoft.com/office/officeart/2005/8/layout/vList2"/>
    <dgm:cxn modelId="{5B4D2F7C-DA1A-4BF7-91BE-C5B90BAB9B68}" type="presParOf" srcId="{DFA00746-8D2D-4D16-AEA4-B832035EEDED}" destId="{3C129C18-B61A-4452-ABAC-C2465C901457}" srcOrd="6" destOrd="0" presId="urn:microsoft.com/office/officeart/2005/8/layout/vList2"/>
    <dgm:cxn modelId="{3A92E325-6468-4D20-B995-564F0D7CAC0C}" type="presParOf" srcId="{DFA00746-8D2D-4D16-AEA4-B832035EEDED}" destId="{42EF66CC-AD51-4F89-B0FC-AFE89351669D}" srcOrd="7" destOrd="0" presId="urn:microsoft.com/office/officeart/2005/8/layout/vList2"/>
    <dgm:cxn modelId="{12C9FA05-9729-4404-982F-22F7B1214AAD}" type="presParOf" srcId="{DFA00746-8D2D-4D16-AEA4-B832035EEDED}" destId="{4660ED48-3657-484C-BABF-325DFF36C6D8}" srcOrd="8" destOrd="0" presId="urn:microsoft.com/office/officeart/2005/8/layout/vList2"/>
    <dgm:cxn modelId="{85128248-A526-4B72-ABC9-C4C9D56736AD}" type="presParOf" srcId="{DFA00746-8D2D-4D16-AEA4-B832035EEDED}" destId="{E8B87980-8384-4ECD-897A-6DC24212E537}" srcOrd="9" destOrd="0" presId="urn:microsoft.com/office/officeart/2005/8/layout/vList2"/>
    <dgm:cxn modelId="{95616EF1-3644-4643-A173-56237BEA2EFA}" type="presParOf" srcId="{DFA00746-8D2D-4D16-AEA4-B832035EEDED}" destId="{68AF72D9-97DA-40DF-9E86-CE745C115088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68EC8D0-02E9-4422-8622-15284CF1E834}" type="doc">
      <dgm:prSet loTypeId="urn:microsoft.com/office/officeart/2005/8/layout/hierarchy1" loCatId="hierarchy" qsTypeId="urn:microsoft.com/office/officeart/2005/8/quickstyle/simple4" qsCatId="simple" csTypeId="urn:microsoft.com/office/officeart/2005/8/colors/accent0_3" csCatId="mainScheme"/>
      <dgm:spPr/>
      <dgm:t>
        <a:bodyPr/>
        <a:lstStyle/>
        <a:p>
          <a:endParaRPr lang="en-US"/>
        </a:p>
      </dgm:t>
    </dgm:pt>
    <dgm:pt modelId="{18BC9D6C-43D3-4254-9B4F-AE5772109CB7}">
      <dgm:prSet/>
      <dgm:spPr/>
      <dgm:t>
        <a:bodyPr/>
        <a:lstStyle/>
        <a:p>
          <a:r>
            <a:rPr lang="ru-RU"/>
            <a:t>• Менингит</a:t>
          </a:r>
          <a:endParaRPr lang="en-US"/>
        </a:p>
      </dgm:t>
    </dgm:pt>
    <dgm:pt modelId="{55A4B7AC-5B5C-44A8-8AE7-E9B330B2BC79}" type="parTrans" cxnId="{3FB4D064-E4E0-4DD5-B7AE-36142A99983F}">
      <dgm:prSet/>
      <dgm:spPr/>
      <dgm:t>
        <a:bodyPr/>
        <a:lstStyle/>
        <a:p>
          <a:endParaRPr lang="en-US"/>
        </a:p>
      </dgm:t>
    </dgm:pt>
    <dgm:pt modelId="{EAE1774D-C558-45A8-BDFB-DABE5B36B532}" type="sibTrans" cxnId="{3FB4D064-E4E0-4DD5-B7AE-36142A99983F}">
      <dgm:prSet/>
      <dgm:spPr/>
      <dgm:t>
        <a:bodyPr/>
        <a:lstStyle/>
        <a:p>
          <a:endParaRPr lang="en-US"/>
        </a:p>
      </dgm:t>
    </dgm:pt>
    <dgm:pt modelId="{DE7E69BC-7D87-4CE9-96AF-6F330DF9071A}">
      <dgm:prSet/>
      <dgm:spPr/>
      <dgm:t>
        <a:bodyPr/>
        <a:lstStyle/>
        <a:p>
          <a:r>
            <a:rPr lang="ru-RU"/>
            <a:t>• Энцефалит</a:t>
          </a:r>
          <a:endParaRPr lang="en-US"/>
        </a:p>
      </dgm:t>
    </dgm:pt>
    <dgm:pt modelId="{6D499734-B4F8-4856-A985-F21D5818FC51}" type="parTrans" cxnId="{3FC94F93-A41E-4BC6-8469-F7CC0AEEB5A8}">
      <dgm:prSet/>
      <dgm:spPr/>
      <dgm:t>
        <a:bodyPr/>
        <a:lstStyle/>
        <a:p>
          <a:endParaRPr lang="en-US"/>
        </a:p>
      </dgm:t>
    </dgm:pt>
    <dgm:pt modelId="{6CC7FCA4-A424-4E67-9B13-925169CA22CB}" type="sibTrans" cxnId="{3FC94F93-A41E-4BC6-8469-F7CC0AEEB5A8}">
      <dgm:prSet/>
      <dgm:spPr/>
      <dgm:t>
        <a:bodyPr/>
        <a:lstStyle/>
        <a:p>
          <a:endParaRPr lang="en-US"/>
        </a:p>
      </dgm:t>
    </dgm:pt>
    <dgm:pt modelId="{CFF333F9-BD99-4B76-A3F6-971DE90824C9}">
      <dgm:prSet/>
      <dgm:spPr/>
      <dgm:t>
        <a:bodyPr/>
        <a:lstStyle/>
        <a:p>
          <a:r>
            <a:rPr lang="ru-RU"/>
            <a:t>• Субарахноидальное кровоизлияние</a:t>
          </a:r>
          <a:endParaRPr lang="en-US"/>
        </a:p>
      </dgm:t>
    </dgm:pt>
    <dgm:pt modelId="{C3B1AE01-0DEA-4FF0-948C-E5996EDDA294}" type="parTrans" cxnId="{C31BBC67-B579-4570-8B34-43D529B6C411}">
      <dgm:prSet/>
      <dgm:spPr/>
      <dgm:t>
        <a:bodyPr/>
        <a:lstStyle/>
        <a:p>
          <a:endParaRPr lang="en-US"/>
        </a:p>
      </dgm:t>
    </dgm:pt>
    <dgm:pt modelId="{C009084E-C873-407E-940A-4E96087D4E4B}" type="sibTrans" cxnId="{C31BBC67-B579-4570-8B34-43D529B6C411}">
      <dgm:prSet/>
      <dgm:spPr/>
      <dgm:t>
        <a:bodyPr/>
        <a:lstStyle/>
        <a:p>
          <a:endParaRPr lang="en-US"/>
        </a:p>
      </dgm:t>
    </dgm:pt>
    <dgm:pt modelId="{C0B93CF2-6441-4ADD-96DB-08E8BC471838}" type="pres">
      <dgm:prSet presAssocID="{E68EC8D0-02E9-4422-8622-15284CF1E83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CAFDF4CF-B1FE-4E60-B8B0-6C09BE8CF418}" type="pres">
      <dgm:prSet presAssocID="{18BC9D6C-43D3-4254-9B4F-AE5772109CB7}" presName="hierRoot1" presStyleCnt="0"/>
      <dgm:spPr/>
    </dgm:pt>
    <dgm:pt modelId="{0306064B-CBD1-4DDD-8BB8-266BC182460C}" type="pres">
      <dgm:prSet presAssocID="{18BC9D6C-43D3-4254-9B4F-AE5772109CB7}" presName="composite" presStyleCnt="0"/>
      <dgm:spPr/>
    </dgm:pt>
    <dgm:pt modelId="{CCE86D2B-F2A9-4D77-B4ED-AFABEBCCDC83}" type="pres">
      <dgm:prSet presAssocID="{18BC9D6C-43D3-4254-9B4F-AE5772109CB7}" presName="background" presStyleLbl="node0" presStyleIdx="0" presStyleCnt="3"/>
      <dgm:spPr/>
    </dgm:pt>
    <dgm:pt modelId="{658169E9-6D84-4780-B228-2C9A72A93591}" type="pres">
      <dgm:prSet presAssocID="{18BC9D6C-43D3-4254-9B4F-AE5772109CB7}" presName="text" presStyleLbl="fgAcc0" presStyleIdx="0" presStyleCnt="3">
        <dgm:presLayoutVars>
          <dgm:chPref val="3"/>
        </dgm:presLayoutVars>
      </dgm:prSet>
      <dgm:spPr/>
    </dgm:pt>
    <dgm:pt modelId="{A48C8CE3-6173-44B5-887C-B5A6E0D35966}" type="pres">
      <dgm:prSet presAssocID="{18BC9D6C-43D3-4254-9B4F-AE5772109CB7}" presName="hierChild2" presStyleCnt="0"/>
      <dgm:spPr/>
    </dgm:pt>
    <dgm:pt modelId="{F01D478F-739A-46D7-8A37-1006616E25ED}" type="pres">
      <dgm:prSet presAssocID="{DE7E69BC-7D87-4CE9-96AF-6F330DF9071A}" presName="hierRoot1" presStyleCnt="0"/>
      <dgm:spPr/>
    </dgm:pt>
    <dgm:pt modelId="{702758AA-2093-46B4-8AE1-DE7AE486A08F}" type="pres">
      <dgm:prSet presAssocID="{DE7E69BC-7D87-4CE9-96AF-6F330DF9071A}" presName="composite" presStyleCnt="0"/>
      <dgm:spPr/>
    </dgm:pt>
    <dgm:pt modelId="{BA928A0B-B04E-48AB-ACDF-21BE43BC1117}" type="pres">
      <dgm:prSet presAssocID="{DE7E69BC-7D87-4CE9-96AF-6F330DF9071A}" presName="background" presStyleLbl="node0" presStyleIdx="1" presStyleCnt="3"/>
      <dgm:spPr/>
    </dgm:pt>
    <dgm:pt modelId="{7BA535AC-5AFC-401C-912A-124FCF924BB0}" type="pres">
      <dgm:prSet presAssocID="{DE7E69BC-7D87-4CE9-96AF-6F330DF9071A}" presName="text" presStyleLbl="fgAcc0" presStyleIdx="1" presStyleCnt="3">
        <dgm:presLayoutVars>
          <dgm:chPref val="3"/>
        </dgm:presLayoutVars>
      </dgm:prSet>
      <dgm:spPr/>
    </dgm:pt>
    <dgm:pt modelId="{BDB1DA50-F916-4827-B17F-8500EB133748}" type="pres">
      <dgm:prSet presAssocID="{DE7E69BC-7D87-4CE9-96AF-6F330DF9071A}" presName="hierChild2" presStyleCnt="0"/>
      <dgm:spPr/>
    </dgm:pt>
    <dgm:pt modelId="{D77FE6BA-52C1-4033-8BB3-F80547C9058C}" type="pres">
      <dgm:prSet presAssocID="{CFF333F9-BD99-4B76-A3F6-971DE90824C9}" presName="hierRoot1" presStyleCnt="0"/>
      <dgm:spPr/>
    </dgm:pt>
    <dgm:pt modelId="{46505ED9-44B2-46CC-90D4-129C5057A41B}" type="pres">
      <dgm:prSet presAssocID="{CFF333F9-BD99-4B76-A3F6-971DE90824C9}" presName="composite" presStyleCnt="0"/>
      <dgm:spPr/>
    </dgm:pt>
    <dgm:pt modelId="{6CAEAA75-383B-49ED-9A14-4D2543012110}" type="pres">
      <dgm:prSet presAssocID="{CFF333F9-BD99-4B76-A3F6-971DE90824C9}" presName="background" presStyleLbl="node0" presStyleIdx="2" presStyleCnt="3"/>
      <dgm:spPr/>
    </dgm:pt>
    <dgm:pt modelId="{EDA9B76F-7746-42E1-AD3B-B237DEF1BB5A}" type="pres">
      <dgm:prSet presAssocID="{CFF333F9-BD99-4B76-A3F6-971DE90824C9}" presName="text" presStyleLbl="fgAcc0" presStyleIdx="2" presStyleCnt="3">
        <dgm:presLayoutVars>
          <dgm:chPref val="3"/>
        </dgm:presLayoutVars>
      </dgm:prSet>
      <dgm:spPr/>
    </dgm:pt>
    <dgm:pt modelId="{88D0E6B1-C0F9-41B0-913B-6FB0AE15B898}" type="pres">
      <dgm:prSet presAssocID="{CFF333F9-BD99-4B76-A3F6-971DE90824C9}" presName="hierChild2" presStyleCnt="0"/>
      <dgm:spPr/>
    </dgm:pt>
  </dgm:ptLst>
  <dgm:cxnLst>
    <dgm:cxn modelId="{3FB4D064-E4E0-4DD5-B7AE-36142A99983F}" srcId="{E68EC8D0-02E9-4422-8622-15284CF1E834}" destId="{18BC9D6C-43D3-4254-9B4F-AE5772109CB7}" srcOrd="0" destOrd="0" parTransId="{55A4B7AC-5B5C-44A8-8AE7-E9B330B2BC79}" sibTransId="{EAE1774D-C558-45A8-BDFB-DABE5B36B532}"/>
    <dgm:cxn modelId="{C31BBC67-B579-4570-8B34-43D529B6C411}" srcId="{E68EC8D0-02E9-4422-8622-15284CF1E834}" destId="{CFF333F9-BD99-4B76-A3F6-971DE90824C9}" srcOrd="2" destOrd="0" parTransId="{C3B1AE01-0DEA-4FF0-948C-E5996EDDA294}" sibTransId="{C009084E-C873-407E-940A-4E96087D4E4B}"/>
    <dgm:cxn modelId="{DD00FA59-8F18-4DEA-BE4A-38600F0637D9}" type="presOf" srcId="{DE7E69BC-7D87-4CE9-96AF-6F330DF9071A}" destId="{7BA535AC-5AFC-401C-912A-124FCF924BB0}" srcOrd="0" destOrd="0" presId="urn:microsoft.com/office/officeart/2005/8/layout/hierarchy1"/>
    <dgm:cxn modelId="{669C4C7D-BF6D-430F-8AD5-B908C0530C20}" type="presOf" srcId="{E68EC8D0-02E9-4422-8622-15284CF1E834}" destId="{C0B93CF2-6441-4ADD-96DB-08E8BC471838}" srcOrd="0" destOrd="0" presId="urn:microsoft.com/office/officeart/2005/8/layout/hierarchy1"/>
    <dgm:cxn modelId="{9B539A86-339C-46CC-B465-3FA2A65CF96E}" type="presOf" srcId="{18BC9D6C-43D3-4254-9B4F-AE5772109CB7}" destId="{658169E9-6D84-4780-B228-2C9A72A93591}" srcOrd="0" destOrd="0" presId="urn:microsoft.com/office/officeart/2005/8/layout/hierarchy1"/>
    <dgm:cxn modelId="{3FC94F93-A41E-4BC6-8469-F7CC0AEEB5A8}" srcId="{E68EC8D0-02E9-4422-8622-15284CF1E834}" destId="{DE7E69BC-7D87-4CE9-96AF-6F330DF9071A}" srcOrd="1" destOrd="0" parTransId="{6D499734-B4F8-4856-A985-F21D5818FC51}" sibTransId="{6CC7FCA4-A424-4E67-9B13-925169CA22CB}"/>
    <dgm:cxn modelId="{E0C6F9DA-E549-4C19-9603-554E173C6B7E}" type="presOf" srcId="{CFF333F9-BD99-4B76-A3F6-971DE90824C9}" destId="{EDA9B76F-7746-42E1-AD3B-B237DEF1BB5A}" srcOrd="0" destOrd="0" presId="urn:microsoft.com/office/officeart/2005/8/layout/hierarchy1"/>
    <dgm:cxn modelId="{B31877A0-4F5A-4C41-ACFE-8E8B73F6333D}" type="presParOf" srcId="{C0B93CF2-6441-4ADD-96DB-08E8BC471838}" destId="{CAFDF4CF-B1FE-4E60-B8B0-6C09BE8CF418}" srcOrd="0" destOrd="0" presId="urn:microsoft.com/office/officeart/2005/8/layout/hierarchy1"/>
    <dgm:cxn modelId="{787268B1-FCC2-4094-A46A-47CC78A3ADBD}" type="presParOf" srcId="{CAFDF4CF-B1FE-4E60-B8B0-6C09BE8CF418}" destId="{0306064B-CBD1-4DDD-8BB8-266BC182460C}" srcOrd="0" destOrd="0" presId="urn:microsoft.com/office/officeart/2005/8/layout/hierarchy1"/>
    <dgm:cxn modelId="{3B92B676-7032-4FED-9D3C-8825DE01DFBC}" type="presParOf" srcId="{0306064B-CBD1-4DDD-8BB8-266BC182460C}" destId="{CCE86D2B-F2A9-4D77-B4ED-AFABEBCCDC83}" srcOrd="0" destOrd="0" presId="urn:microsoft.com/office/officeart/2005/8/layout/hierarchy1"/>
    <dgm:cxn modelId="{D78517FD-5D6F-4DCA-914C-6988922C28F1}" type="presParOf" srcId="{0306064B-CBD1-4DDD-8BB8-266BC182460C}" destId="{658169E9-6D84-4780-B228-2C9A72A93591}" srcOrd="1" destOrd="0" presId="urn:microsoft.com/office/officeart/2005/8/layout/hierarchy1"/>
    <dgm:cxn modelId="{612D8631-D1AA-4CA7-A57A-EF8965F9C20B}" type="presParOf" srcId="{CAFDF4CF-B1FE-4E60-B8B0-6C09BE8CF418}" destId="{A48C8CE3-6173-44B5-887C-B5A6E0D35966}" srcOrd="1" destOrd="0" presId="urn:microsoft.com/office/officeart/2005/8/layout/hierarchy1"/>
    <dgm:cxn modelId="{BDAAE7A1-463C-455B-97A3-A0EF92CE9FA1}" type="presParOf" srcId="{C0B93CF2-6441-4ADD-96DB-08E8BC471838}" destId="{F01D478F-739A-46D7-8A37-1006616E25ED}" srcOrd="1" destOrd="0" presId="urn:microsoft.com/office/officeart/2005/8/layout/hierarchy1"/>
    <dgm:cxn modelId="{3EB9A0A7-14C5-43E1-A8F3-1AD8D744F0FF}" type="presParOf" srcId="{F01D478F-739A-46D7-8A37-1006616E25ED}" destId="{702758AA-2093-46B4-8AE1-DE7AE486A08F}" srcOrd="0" destOrd="0" presId="urn:microsoft.com/office/officeart/2005/8/layout/hierarchy1"/>
    <dgm:cxn modelId="{7A6B6197-8D0C-4C80-90B2-A2DC431B1D14}" type="presParOf" srcId="{702758AA-2093-46B4-8AE1-DE7AE486A08F}" destId="{BA928A0B-B04E-48AB-ACDF-21BE43BC1117}" srcOrd="0" destOrd="0" presId="urn:microsoft.com/office/officeart/2005/8/layout/hierarchy1"/>
    <dgm:cxn modelId="{A6F36107-039B-4010-B2A7-9CB44288FF81}" type="presParOf" srcId="{702758AA-2093-46B4-8AE1-DE7AE486A08F}" destId="{7BA535AC-5AFC-401C-912A-124FCF924BB0}" srcOrd="1" destOrd="0" presId="urn:microsoft.com/office/officeart/2005/8/layout/hierarchy1"/>
    <dgm:cxn modelId="{FC03512C-E5C1-4163-B970-974C50E31B0E}" type="presParOf" srcId="{F01D478F-739A-46D7-8A37-1006616E25ED}" destId="{BDB1DA50-F916-4827-B17F-8500EB133748}" srcOrd="1" destOrd="0" presId="urn:microsoft.com/office/officeart/2005/8/layout/hierarchy1"/>
    <dgm:cxn modelId="{123B70B7-A3AF-46DF-9DBE-A614E657F866}" type="presParOf" srcId="{C0B93CF2-6441-4ADD-96DB-08E8BC471838}" destId="{D77FE6BA-52C1-4033-8BB3-F80547C9058C}" srcOrd="2" destOrd="0" presId="urn:microsoft.com/office/officeart/2005/8/layout/hierarchy1"/>
    <dgm:cxn modelId="{F99F1DA3-BB0E-486D-AE94-540DE5928B28}" type="presParOf" srcId="{D77FE6BA-52C1-4033-8BB3-F80547C9058C}" destId="{46505ED9-44B2-46CC-90D4-129C5057A41B}" srcOrd="0" destOrd="0" presId="urn:microsoft.com/office/officeart/2005/8/layout/hierarchy1"/>
    <dgm:cxn modelId="{61E84041-6BF0-417F-B57F-6CC67589D282}" type="presParOf" srcId="{46505ED9-44B2-46CC-90D4-129C5057A41B}" destId="{6CAEAA75-383B-49ED-9A14-4D2543012110}" srcOrd="0" destOrd="0" presId="urn:microsoft.com/office/officeart/2005/8/layout/hierarchy1"/>
    <dgm:cxn modelId="{AEB53473-0959-4BD0-80E3-322454D1C95A}" type="presParOf" srcId="{46505ED9-44B2-46CC-90D4-129C5057A41B}" destId="{EDA9B76F-7746-42E1-AD3B-B237DEF1BB5A}" srcOrd="1" destOrd="0" presId="urn:microsoft.com/office/officeart/2005/8/layout/hierarchy1"/>
    <dgm:cxn modelId="{256ED694-C329-48C5-A48C-C77060DE4DE6}" type="presParOf" srcId="{D77FE6BA-52C1-4033-8BB3-F80547C9058C}" destId="{88D0E6B1-C0F9-41B0-913B-6FB0AE15B898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1EC009-AB16-4463-BED5-7EE2C66265A8}">
      <dsp:nvSpPr>
        <dsp:cNvPr id="0" name=""/>
        <dsp:cNvSpPr/>
      </dsp:nvSpPr>
      <dsp:spPr>
        <a:xfrm>
          <a:off x="890763" y="371306"/>
          <a:ext cx="981188" cy="98118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6ECDB2D-D79E-4C06-B97B-190E607B5AAF}">
      <dsp:nvSpPr>
        <dsp:cNvPr id="0" name=""/>
        <dsp:cNvSpPr/>
      </dsp:nvSpPr>
      <dsp:spPr>
        <a:xfrm>
          <a:off x="291148" y="1853417"/>
          <a:ext cx="2180418" cy="1856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1" kern="1200" dirty="0"/>
            <a:t>Минимальное сознательное состояние </a:t>
          </a:r>
          <a:r>
            <a:rPr lang="ru-RU" sz="1100" kern="1200" dirty="0"/>
            <a:t>определяется как состояние сильно измененного сознания, в котором пациент демонстрирует минимальное, но определенное поведенческое свидетельство самосознания или осознания окружающей среды..</a:t>
          </a:r>
          <a:endParaRPr lang="en-US" sz="1100" kern="1200" dirty="0"/>
        </a:p>
      </dsp:txBody>
      <dsp:txXfrm>
        <a:off x="291148" y="1853417"/>
        <a:ext cx="2180418" cy="1856250"/>
      </dsp:txXfrm>
    </dsp:sp>
    <dsp:sp modelId="{C25713F4-BCF0-4791-9A5E-E7A911B4994E}">
      <dsp:nvSpPr>
        <dsp:cNvPr id="0" name=""/>
        <dsp:cNvSpPr/>
      </dsp:nvSpPr>
      <dsp:spPr>
        <a:xfrm>
          <a:off x="3452755" y="371306"/>
          <a:ext cx="981188" cy="98118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DE3B94-E328-4E94-8286-11F1614F4D64}">
      <dsp:nvSpPr>
        <dsp:cNvPr id="0" name=""/>
        <dsp:cNvSpPr/>
      </dsp:nvSpPr>
      <dsp:spPr>
        <a:xfrm>
          <a:off x="2853140" y="1853417"/>
          <a:ext cx="2180418" cy="1856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1" kern="1200" dirty="0"/>
            <a:t>Вегетативное состояние </a:t>
          </a:r>
          <a:r>
            <a:rPr lang="ru-RU" sz="1100" kern="1200" dirty="0"/>
            <a:t>это состояние полного неосознания себя и окружающей среды, сопровождаемое циклами сна и бодрствования с переменным сохранением функций ствола мозга. Вегетативное состояние считается постоянным через 12 месяцев после черепно-мозговой травмы и через 3 месяца после нетравматического повреждения мозга. </a:t>
          </a:r>
          <a:endParaRPr lang="en-US" sz="1100" kern="1200" dirty="0"/>
        </a:p>
      </dsp:txBody>
      <dsp:txXfrm>
        <a:off x="2853140" y="1853417"/>
        <a:ext cx="2180418" cy="1856250"/>
      </dsp:txXfrm>
    </dsp:sp>
    <dsp:sp modelId="{B245B109-1602-47E3-8A1C-AE5E90A0150B}">
      <dsp:nvSpPr>
        <dsp:cNvPr id="0" name=""/>
        <dsp:cNvSpPr/>
      </dsp:nvSpPr>
      <dsp:spPr>
        <a:xfrm>
          <a:off x="6014747" y="371306"/>
          <a:ext cx="981188" cy="981188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7B21FF-209B-4BE9-AA86-077D81D30889}">
      <dsp:nvSpPr>
        <dsp:cNvPr id="0" name=""/>
        <dsp:cNvSpPr/>
      </dsp:nvSpPr>
      <dsp:spPr>
        <a:xfrm>
          <a:off x="5415132" y="1853417"/>
          <a:ext cx="2180418" cy="1856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1" kern="1200"/>
            <a:t>Смерть мозга </a:t>
          </a:r>
          <a:r>
            <a:rPr lang="ru-RU" sz="1100" kern="1200"/>
            <a:t>определяется как постоянное отсутствие всех функций мозга, включая функции ствола мозга. Пациенты с мозговой смертью необратимо коматозны, характерно апноэ и отсутствие рефлексов ствола мозга.</a:t>
          </a:r>
          <a:endParaRPr lang="en-US" sz="1100" kern="1200"/>
        </a:p>
      </dsp:txBody>
      <dsp:txXfrm>
        <a:off x="5415132" y="1853417"/>
        <a:ext cx="2180418" cy="18562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E61867-EF32-4AE0-B790-FD183B25453C}">
      <dsp:nvSpPr>
        <dsp:cNvPr id="0" name=""/>
        <dsp:cNvSpPr/>
      </dsp:nvSpPr>
      <dsp:spPr>
        <a:xfrm>
          <a:off x="0" y="219921"/>
          <a:ext cx="7886700" cy="551655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kern="1200"/>
            <a:t>• Внутричерепное кровоизлияние</a:t>
          </a:r>
          <a:endParaRPr lang="en-US" sz="2300" kern="1200"/>
        </a:p>
      </dsp:txBody>
      <dsp:txXfrm>
        <a:off x="26930" y="246851"/>
        <a:ext cx="7832840" cy="497795"/>
      </dsp:txXfrm>
    </dsp:sp>
    <dsp:sp modelId="{A39136C0-BDA4-4037-8D89-C3D4E3223452}">
      <dsp:nvSpPr>
        <dsp:cNvPr id="0" name=""/>
        <dsp:cNvSpPr/>
      </dsp:nvSpPr>
      <dsp:spPr>
        <a:xfrm>
          <a:off x="0" y="837816"/>
          <a:ext cx="7886700" cy="551655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kern="1200" dirty="0"/>
            <a:t>• Инсульт: артериальный ишемический или синус- тромбоз</a:t>
          </a:r>
          <a:endParaRPr lang="en-US" sz="2300" kern="1200" dirty="0"/>
        </a:p>
      </dsp:txBody>
      <dsp:txXfrm>
        <a:off x="26930" y="864746"/>
        <a:ext cx="7832840" cy="497795"/>
      </dsp:txXfrm>
    </dsp:sp>
    <dsp:sp modelId="{A2E45FE3-EB27-41A4-B946-1C3C8593C098}">
      <dsp:nvSpPr>
        <dsp:cNvPr id="0" name=""/>
        <dsp:cNvSpPr/>
      </dsp:nvSpPr>
      <dsp:spPr>
        <a:xfrm>
          <a:off x="0" y="1455711"/>
          <a:ext cx="7886700" cy="551655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kern="1200"/>
            <a:t>• Опухоли</a:t>
          </a:r>
          <a:endParaRPr lang="en-US" sz="2300" kern="1200"/>
        </a:p>
      </dsp:txBody>
      <dsp:txXfrm>
        <a:off x="26930" y="1482641"/>
        <a:ext cx="7832840" cy="497795"/>
      </dsp:txXfrm>
    </dsp:sp>
    <dsp:sp modelId="{3C129C18-B61A-4452-ABAC-C2465C901457}">
      <dsp:nvSpPr>
        <dsp:cNvPr id="0" name=""/>
        <dsp:cNvSpPr/>
      </dsp:nvSpPr>
      <dsp:spPr>
        <a:xfrm>
          <a:off x="0" y="2073607"/>
          <a:ext cx="7886700" cy="551655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kern="1200"/>
            <a:t>• Абсцесс мозга</a:t>
          </a:r>
          <a:endParaRPr lang="en-US" sz="2300" kern="1200"/>
        </a:p>
      </dsp:txBody>
      <dsp:txXfrm>
        <a:off x="26930" y="2100537"/>
        <a:ext cx="7832840" cy="497795"/>
      </dsp:txXfrm>
    </dsp:sp>
    <dsp:sp modelId="{4660ED48-3657-484C-BABF-325DFF36C6D8}">
      <dsp:nvSpPr>
        <dsp:cNvPr id="0" name=""/>
        <dsp:cNvSpPr/>
      </dsp:nvSpPr>
      <dsp:spPr>
        <a:xfrm>
          <a:off x="0" y="2691502"/>
          <a:ext cx="7886700" cy="551655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kern="1200"/>
            <a:t>• Состояние после судорог: паралич Тодда</a:t>
          </a:r>
          <a:endParaRPr lang="en-US" sz="2300" kern="1200"/>
        </a:p>
      </dsp:txBody>
      <dsp:txXfrm>
        <a:off x="26930" y="2718432"/>
        <a:ext cx="7832840" cy="497795"/>
      </dsp:txXfrm>
    </dsp:sp>
    <dsp:sp modelId="{68AF72D9-97DA-40DF-9E86-CE745C115088}">
      <dsp:nvSpPr>
        <dsp:cNvPr id="0" name=""/>
        <dsp:cNvSpPr/>
      </dsp:nvSpPr>
      <dsp:spPr>
        <a:xfrm>
          <a:off x="0" y="3309397"/>
          <a:ext cx="7886700" cy="551655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kern="1200" dirty="0"/>
            <a:t>• Острый диссеминированный энцефаломиелит</a:t>
          </a:r>
          <a:endParaRPr lang="en-US" sz="2300" kern="1200" dirty="0"/>
        </a:p>
      </dsp:txBody>
      <dsp:txXfrm>
        <a:off x="26930" y="3336327"/>
        <a:ext cx="7832840" cy="49779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E86D2B-F2A9-4D77-B4ED-AFABEBCCDC83}">
      <dsp:nvSpPr>
        <dsp:cNvPr id="0" name=""/>
        <dsp:cNvSpPr/>
      </dsp:nvSpPr>
      <dsp:spPr>
        <a:xfrm>
          <a:off x="0" y="775304"/>
          <a:ext cx="2134552" cy="13554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58169E9-6D84-4780-B228-2C9A72A93591}">
      <dsp:nvSpPr>
        <dsp:cNvPr id="0" name=""/>
        <dsp:cNvSpPr/>
      </dsp:nvSpPr>
      <dsp:spPr>
        <a:xfrm>
          <a:off x="237172" y="1000618"/>
          <a:ext cx="2134552" cy="1355440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/>
            <a:t>• Менингит</a:t>
          </a:r>
          <a:endParaRPr lang="en-US" sz="1700" kern="1200"/>
        </a:p>
      </dsp:txBody>
      <dsp:txXfrm>
        <a:off x="276871" y="1040317"/>
        <a:ext cx="2055154" cy="1276042"/>
      </dsp:txXfrm>
    </dsp:sp>
    <dsp:sp modelId="{BA928A0B-B04E-48AB-ACDF-21BE43BC1117}">
      <dsp:nvSpPr>
        <dsp:cNvPr id="0" name=""/>
        <dsp:cNvSpPr/>
      </dsp:nvSpPr>
      <dsp:spPr>
        <a:xfrm>
          <a:off x="2608897" y="775304"/>
          <a:ext cx="2134552" cy="13554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BA535AC-5AFC-401C-912A-124FCF924BB0}">
      <dsp:nvSpPr>
        <dsp:cNvPr id="0" name=""/>
        <dsp:cNvSpPr/>
      </dsp:nvSpPr>
      <dsp:spPr>
        <a:xfrm>
          <a:off x="2846070" y="1000618"/>
          <a:ext cx="2134552" cy="1355440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/>
            <a:t>• Энцефалит</a:t>
          </a:r>
          <a:endParaRPr lang="en-US" sz="1700" kern="1200"/>
        </a:p>
      </dsp:txBody>
      <dsp:txXfrm>
        <a:off x="2885769" y="1040317"/>
        <a:ext cx="2055154" cy="1276042"/>
      </dsp:txXfrm>
    </dsp:sp>
    <dsp:sp modelId="{6CAEAA75-383B-49ED-9A14-4D2543012110}">
      <dsp:nvSpPr>
        <dsp:cNvPr id="0" name=""/>
        <dsp:cNvSpPr/>
      </dsp:nvSpPr>
      <dsp:spPr>
        <a:xfrm>
          <a:off x="5217795" y="775304"/>
          <a:ext cx="2134552" cy="13554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DA9B76F-7746-42E1-AD3B-B237DEF1BB5A}">
      <dsp:nvSpPr>
        <dsp:cNvPr id="0" name=""/>
        <dsp:cNvSpPr/>
      </dsp:nvSpPr>
      <dsp:spPr>
        <a:xfrm>
          <a:off x="5454967" y="1000618"/>
          <a:ext cx="2134552" cy="1355440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/>
            <a:t>• Субарахноидальное кровоизлияние</a:t>
          </a:r>
          <a:endParaRPr lang="en-US" sz="1700" kern="1200"/>
        </a:p>
      </dsp:txBody>
      <dsp:txXfrm>
        <a:off x="5494666" y="1040317"/>
        <a:ext cx="2055154" cy="12760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BC458A-74C7-4552-9C75-4881994998D4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B87526-3858-464D-89F7-E8F843C4EF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00317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Кома и другие состояния нарушенного сознания представляют неотложную медицинскую помощь. Потенциальные причины многочисленны, и критическое окно для диагностики и эффективного вмешательства часто короткое. Распространенные причины нетравматической комы включают инфекции центральной нервной системы, метаболическую энцефалопатию (печеночная, уремическая, диабетический </a:t>
            </a:r>
            <a:r>
              <a:rPr lang="ru-RU" dirty="0" err="1"/>
              <a:t>кетоацидоз</a:t>
            </a:r>
            <a:r>
              <a:rPr lang="ru-RU" dirty="0"/>
              <a:t> и т. Д.), Внутричерепное кровотечение, инсульт и эпилептический статус. Основные принципы ведения включают: 1) быструю оценку и стабилизацию, 2) целенаправленную клиническую оценку для оценки глубины комы, локализации поражения в центральной нервной системе и возможных ключей к этиологии, и 3) лечение, включая общие и специфические меры. Обычно связанные проблемы, такие как повышенное внутричерепное давление и судороги, должны быть распознаны и устранены для предотвращения вторичного неврологического повреждения.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B87526-3858-464D-89F7-E8F843C4EFB7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99695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Младенцы, дети и подростки, страдающие ALC, могут иметь широкий спектр признаков и симптомов. Колеблющийся уровень сознания не редкость, и переход от спутанности сознания, дезориентации и возбуждения к летаргии и коме может происходить быстро. Любое изменение уровня реагирования должно побуждать к переоценке и рассмотрению необходимости острых вмешательств, которые могут потребоваться для стабилизации состояния пациента.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B87526-3858-464D-89F7-E8F843C4EFB7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946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3962611-DFD5-4092-AAFD-559E3DFCE2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6618" y="0"/>
            <a:ext cx="8182719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270F1FA-0425-408F-9861-80BF5AFB27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5590EA-78C1-457B-B854-F8A072A0D9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4028" y="2043665"/>
            <a:ext cx="4578895" cy="2031055"/>
          </a:xfrm>
        </p:spPr>
        <p:txBody>
          <a:bodyPr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ru-RU" sz="3700" dirty="0">
                <a:solidFill>
                  <a:srgbClr val="FFFFFF"/>
                </a:solidFill>
              </a:rPr>
              <a:t>Дифференциальная диагностика нарушений сознания у детей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8803B2E-A0DE-44BF-B915-28CA874C27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4028" y="4074720"/>
            <a:ext cx="4578895" cy="682079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FFFFFF"/>
                </a:solidFill>
              </a:rPr>
              <a:t>Очеретний М.Д.</a:t>
            </a:r>
          </a:p>
        </p:txBody>
      </p:sp>
    </p:spTree>
    <p:extLst>
      <p:ext uri="{BB962C8B-B14F-4D97-AF65-F5344CB8AC3E}">
        <p14:creationId xmlns:p14="http://schemas.microsoft.com/office/powerpoint/2010/main" val="18168449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E4505C23-674B-4195-81D6-0C127FEAE3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5367910"/>
            <a:ext cx="6870771" cy="1490093"/>
          </a:xfrm>
          <a:custGeom>
            <a:avLst/>
            <a:gdLst>
              <a:gd name="connsiteX0" fmla="*/ 0 w 9161029"/>
              <a:gd name="connsiteY0" fmla="*/ 0 h 1490093"/>
              <a:gd name="connsiteX1" fmla="*/ 2046494 w 9161029"/>
              <a:gd name="connsiteY1" fmla="*/ 0 h 1490093"/>
              <a:gd name="connsiteX2" fmla="*/ 2496613 w 9161029"/>
              <a:gd name="connsiteY2" fmla="*/ 0 h 1490093"/>
              <a:gd name="connsiteX3" fmla="*/ 3235839 w 9161029"/>
              <a:gd name="connsiteY3" fmla="*/ 0 h 1490093"/>
              <a:gd name="connsiteX4" fmla="*/ 9161029 w 9161029"/>
              <a:gd name="connsiteY4" fmla="*/ 0 h 1490093"/>
              <a:gd name="connsiteX5" fmla="*/ 8470921 w 9161029"/>
              <a:gd name="connsiteY5" fmla="*/ 1490093 h 1490093"/>
              <a:gd name="connsiteX6" fmla="*/ 0 w 9161029"/>
              <a:gd name="connsiteY6" fmla="*/ 1490093 h 1490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61029" h="1490093">
                <a:moveTo>
                  <a:pt x="0" y="0"/>
                </a:moveTo>
                <a:lnTo>
                  <a:pt x="2046494" y="0"/>
                </a:lnTo>
                <a:lnTo>
                  <a:pt x="2496613" y="0"/>
                </a:lnTo>
                <a:lnTo>
                  <a:pt x="3235839" y="0"/>
                </a:lnTo>
                <a:lnTo>
                  <a:pt x="9161029" y="0"/>
                </a:lnTo>
                <a:lnTo>
                  <a:pt x="8470921" y="1490093"/>
                </a:lnTo>
                <a:lnTo>
                  <a:pt x="0" y="1490093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D81344-A3FF-4FD9-8419-9A8813E899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2" y="5529886"/>
            <a:ext cx="5789535" cy="1096331"/>
          </a:xfrm>
        </p:spPr>
        <p:txBody>
          <a:bodyPr>
            <a:normAutofit/>
          </a:bodyPr>
          <a:lstStyle/>
          <a:p>
            <a:r>
              <a:rPr lang="ru-RU" dirty="0"/>
              <a:t>определение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65C9B8F0-FF66-4C15-BD05-E86B87331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72279" y="5367910"/>
            <a:ext cx="2571723" cy="1490093"/>
          </a:xfrm>
          <a:custGeom>
            <a:avLst/>
            <a:gdLst>
              <a:gd name="connsiteX0" fmla="*/ 690108 w 3428963"/>
              <a:gd name="connsiteY0" fmla="*/ 0 h 1490093"/>
              <a:gd name="connsiteX1" fmla="*/ 3428963 w 3428963"/>
              <a:gd name="connsiteY1" fmla="*/ 0 h 1490093"/>
              <a:gd name="connsiteX2" fmla="*/ 3428963 w 3428963"/>
              <a:gd name="connsiteY2" fmla="*/ 1490093 h 1490093"/>
              <a:gd name="connsiteX3" fmla="*/ 0 w 3428963"/>
              <a:gd name="connsiteY3" fmla="*/ 1490093 h 1490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8963" h="1490093">
                <a:moveTo>
                  <a:pt x="690108" y="0"/>
                </a:moveTo>
                <a:lnTo>
                  <a:pt x="3428963" y="0"/>
                </a:lnTo>
                <a:lnTo>
                  <a:pt x="3428963" y="1490093"/>
                </a:lnTo>
                <a:lnTo>
                  <a:pt x="0" y="1490093"/>
                </a:lnTo>
                <a:close/>
              </a:path>
            </a:pathLst>
          </a:cu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19B25BBB-615D-4AA1-9727-E9C7E4DCDC7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6412598"/>
              </p:ext>
            </p:extLst>
          </p:nvPr>
        </p:nvGraphicFramePr>
        <p:xfrm>
          <a:off x="628650" y="643467"/>
          <a:ext cx="7886700" cy="40809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712783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5911E3A-C35B-4EF7-A355-B84E9A14A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9144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32" name="Group 9">
            <a:extLst>
              <a:ext uri="{FF2B5EF4-FFF2-40B4-BE49-F238E27FC236}">
                <a16:creationId xmlns:a16="http://schemas.microsoft.com/office/drawing/2014/main" id="{E21ADB3D-AD65-44B4-847D-5E90E90A5D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13133" y="0"/>
            <a:ext cx="9438087" cy="6853238"/>
            <a:chOff x="-417513" y="0"/>
            <a:chExt cx="12584114" cy="6853238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CF580C70-814C-4845-B645-919BFFBD16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34D7BF57-4CAA-45B2-9EF0-0AA1FCF70B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7886F306-C03A-40C6-8FD5-DCE3D4595D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2FDC9A36-C7C3-47D7-A64E-ED25C47EC7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BB19BC37-158A-43DC-9A9E-E45CC71954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077654CC-108F-48D5-B5E9-437F164F52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A3CF3A63-1C1E-4E85-A78A-FDC16431E3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8740FC9A-72DD-4D9B-BA25-1CCED13524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7FBF5743-F2AE-4D0D-BCD1-01F7686D01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CED32316-D4F7-4795-BBE0-DEBB60E27C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583B23C9-B9B7-4E93-9538-CBE316F83F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id="{5B144260-9F2C-4ADB-A37C-1CFB4B428B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id="{53FF918D-79D3-4F55-A68C-0DD5880DAB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B9FC1440-933F-44FE-8D77-4827DD0F99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id="{0F67F308-A67C-4D2E-B081-59BB31D8EC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6" name="Freeform 20">
              <a:extLst>
                <a:ext uri="{FF2B5EF4-FFF2-40B4-BE49-F238E27FC236}">
                  <a16:creationId xmlns:a16="http://schemas.microsoft.com/office/drawing/2014/main" id="{80112F01-90EB-4AEC-A39C-5C6875FFB99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7" name="Freeform 21">
              <a:extLst>
                <a:ext uri="{FF2B5EF4-FFF2-40B4-BE49-F238E27FC236}">
                  <a16:creationId xmlns:a16="http://schemas.microsoft.com/office/drawing/2014/main" id="{893F6B05-90EB-4C75-A0F0-C7247553BD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8" name="Freeform 22">
              <a:extLst>
                <a:ext uri="{FF2B5EF4-FFF2-40B4-BE49-F238E27FC236}">
                  <a16:creationId xmlns:a16="http://schemas.microsoft.com/office/drawing/2014/main" id="{227B563B-E0C0-4D81-966D-B5E2DBAAE8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9" name="Freeform 23">
              <a:extLst>
                <a:ext uri="{FF2B5EF4-FFF2-40B4-BE49-F238E27FC236}">
                  <a16:creationId xmlns:a16="http://schemas.microsoft.com/office/drawing/2014/main" id="{130DF93D-D1FF-477A-BDCE-C8B01C3B47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0" name="Freeform 24">
              <a:extLst>
                <a:ext uri="{FF2B5EF4-FFF2-40B4-BE49-F238E27FC236}">
                  <a16:creationId xmlns:a16="http://schemas.microsoft.com/office/drawing/2014/main" id="{44ED67A1-C6FE-4AC8-8473-11DAC03DCD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1" name="Freeform 25">
              <a:extLst>
                <a:ext uri="{FF2B5EF4-FFF2-40B4-BE49-F238E27FC236}">
                  <a16:creationId xmlns:a16="http://schemas.microsoft.com/office/drawing/2014/main" id="{213A54F3-15FA-4C8F-8ABF-CE77E72196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F8A7F7F-DD1A-4F41-98AC-B9CE2A620C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00110" y="1699591"/>
            <a:ext cx="2755857" cy="3470421"/>
            <a:chOff x="697883" y="1816768"/>
            <a:chExt cx="3674476" cy="3470421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CEF47228-EB7C-4EBA-BE01-DA6CB24102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Isosceles Triangle 22">
              <a:extLst>
                <a:ext uri="{FF2B5EF4-FFF2-40B4-BE49-F238E27FC236}">
                  <a16:creationId xmlns:a16="http://schemas.microsoft.com/office/drawing/2014/main" id="{3D2FD25A-EFFD-4F5C-9258-981F5907DE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DCF573BC-A06F-4036-A3A8-9D07DDE622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58A53D-37E3-4A27-83DB-A4A5D21305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657" y="2415324"/>
            <a:ext cx="2588798" cy="2399869"/>
          </a:xfrm>
        </p:spPr>
        <p:txBody>
          <a:bodyPr>
            <a:normAutofit/>
          </a:bodyPr>
          <a:lstStyle/>
          <a:p>
            <a:r>
              <a:rPr lang="ru-RU" sz="3500">
                <a:solidFill>
                  <a:srgbClr val="FFFFFF"/>
                </a:solidFill>
              </a:rPr>
              <a:t>этиология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9633F2C-C80A-451A-B261-5C4A54006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40480" y="804672"/>
            <a:ext cx="4711446" cy="5248656"/>
          </a:xfrm>
        </p:spPr>
        <p:txBody>
          <a:bodyPr anchor="ctr">
            <a:normAutofit/>
          </a:bodyPr>
          <a:lstStyle/>
          <a:p>
            <a:r>
              <a:rPr lang="ru-RU" sz="1700" dirty="0"/>
              <a:t>Клинически полезно классифицировать следующие проявления ком:</a:t>
            </a:r>
          </a:p>
          <a:p>
            <a:r>
              <a:rPr lang="ru-RU" sz="1700" dirty="0"/>
              <a:t>1) Кома с очаговыми признаками</a:t>
            </a:r>
          </a:p>
          <a:p>
            <a:r>
              <a:rPr lang="ru-RU" sz="1700" dirty="0"/>
              <a:t>2) Кома с менингеальными симптомами</a:t>
            </a:r>
          </a:p>
          <a:p>
            <a:r>
              <a:rPr lang="ru-RU" sz="1700" dirty="0"/>
              <a:t> 3) Кома без очаговых признаков и без менингеальных симптомов</a:t>
            </a:r>
          </a:p>
          <a:p>
            <a:endParaRPr lang="ru-RU" sz="1700" dirty="0"/>
          </a:p>
        </p:txBody>
      </p:sp>
    </p:spTree>
    <p:extLst>
      <p:ext uri="{BB962C8B-B14F-4D97-AF65-F5344CB8AC3E}">
        <p14:creationId xmlns:p14="http://schemas.microsoft.com/office/powerpoint/2010/main" val="11408853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9">
            <a:extLst>
              <a:ext uri="{FF2B5EF4-FFF2-40B4-BE49-F238E27FC236}">
                <a16:creationId xmlns:a16="http://schemas.microsoft.com/office/drawing/2014/main" id="{DB66F6E8-4D4A-4907-940A-774703A2D0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6762005" y="5367910"/>
            <a:ext cx="2381997" cy="1490093"/>
          </a:xfrm>
          <a:custGeom>
            <a:avLst/>
            <a:gdLst>
              <a:gd name="connsiteX0" fmla="*/ 2485888 w 3175996"/>
              <a:gd name="connsiteY0" fmla="*/ 1490093 h 1490093"/>
              <a:gd name="connsiteX1" fmla="*/ 0 w 3175996"/>
              <a:gd name="connsiteY1" fmla="*/ 1490093 h 1490093"/>
              <a:gd name="connsiteX2" fmla="*/ 0 w 3175996"/>
              <a:gd name="connsiteY2" fmla="*/ 0 h 1490093"/>
              <a:gd name="connsiteX3" fmla="*/ 3175996 w 3175996"/>
              <a:gd name="connsiteY3" fmla="*/ 0 h 1490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5996" h="1490093">
                <a:moveTo>
                  <a:pt x="2485888" y="1490093"/>
                </a:moveTo>
                <a:lnTo>
                  <a:pt x="0" y="1490093"/>
                </a:lnTo>
                <a:lnTo>
                  <a:pt x="0" y="0"/>
                </a:lnTo>
                <a:lnTo>
                  <a:pt x="3175996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F1F5A56-E82B-4FD5-9025-B72896FFBB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67910"/>
            <a:ext cx="7174722" cy="1490093"/>
          </a:xfrm>
          <a:custGeom>
            <a:avLst/>
            <a:gdLst>
              <a:gd name="connsiteX0" fmla="*/ 0 w 9566296"/>
              <a:gd name="connsiteY0" fmla="*/ 0 h 1490093"/>
              <a:gd name="connsiteX1" fmla="*/ 405267 w 9566296"/>
              <a:gd name="connsiteY1" fmla="*/ 0 h 1490093"/>
              <a:gd name="connsiteX2" fmla="*/ 631857 w 9566296"/>
              <a:gd name="connsiteY2" fmla="*/ 0 h 1490093"/>
              <a:gd name="connsiteX3" fmla="*/ 2451761 w 9566296"/>
              <a:gd name="connsiteY3" fmla="*/ 0 h 1490093"/>
              <a:gd name="connsiteX4" fmla="*/ 2901880 w 9566296"/>
              <a:gd name="connsiteY4" fmla="*/ 0 h 1490093"/>
              <a:gd name="connsiteX5" fmla="*/ 3641106 w 9566296"/>
              <a:gd name="connsiteY5" fmla="*/ 0 h 1490093"/>
              <a:gd name="connsiteX6" fmla="*/ 9566296 w 9566296"/>
              <a:gd name="connsiteY6" fmla="*/ 0 h 1490093"/>
              <a:gd name="connsiteX7" fmla="*/ 8876188 w 9566296"/>
              <a:gd name="connsiteY7" fmla="*/ 1490093 h 1490093"/>
              <a:gd name="connsiteX8" fmla="*/ 631857 w 9566296"/>
              <a:gd name="connsiteY8" fmla="*/ 1490093 h 1490093"/>
              <a:gd name="connsiteX9" fmla="*/ 405267 w 9566296"/>
              <a:gd name="connsiteY9" fmla="*/ 1490093 h 1490093"/>
              <a:gd name="connsiteX10" fmla="*/ 0 w 9566296"/>
              <a:gd name="connsiteY10" fmla="*/ 1490093 h 1490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566296" h="1490093">
                <a:moveTo>
                  <a:pt x="0" y="0"/>
                </a:moveTo>
                <a:lnTo>
                  <a:pt x="405267" y="0"/>
                </a:lnTo>
                <a:lnTo>
                  <a:pt x="631857" y="0"/>
                </a:lnTo>
                <a:lnTo>
                  <a:pt x="2451761" y="0"/>
                </a:lnTo>
                <a:lnTo>
                  <a:pt x="2901880" y="0"/>
                </a:lnTo>
                <a:lnTo>
                  <a:pt x="3641106" y="0"/>
                </a:lnTo>
                <a:lnTo>
                  <a:pt x="9566296" y="0"/>
                </a:lnTo>
                <a:lnTo>
                  <a:pt x="8876188" y="1490093"/>
                </a:lnTo>
                <a:lnTo>
                  <a:pt x="631857" y="1490093"/>
                </a:lnTo>
                <a:lnTo>
                  <a:pt x="405267" y="1490093"/>
                </a:lnTo>
                <a:lnTo>
                  <a:pt x="0" y="1490093"/>
                </a:lnTo>
                <a:close/>
              </a:path>
            </a:pathLst>
          </a:custGeom>
          <a:solidFill>
            <a:schemeClr val="tx1">
              <a:lumMod val="65000"/>
              <a:lumOff val="3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CE9971-E0BD-4839-A84C-A0B558677C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529886"/>
            <a:ext cx="6058756" cy="1096331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3400"/>
              <a:t>Кома с очаговыми признаками</a:t>
            </a:r>
            <a:br>
              <a:rPr lang="ru-RU" sz="3400"/>
            </a:br>
            <a:endParaRPr lang="ru-RU" sz="3400"/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E6E829A2-9FC6-4167-91C4-AFEE3F630AF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6898199"/>
              </p:ext>
            </p:extLst>
          </p:nvPr>
        </p:nvGraphicFramePr>
        <p:xfrm>
          <a:off x="628650" y="643467"/>
          <a:ext cx="7886700" cy="40809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20227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89ACC69-ADF2-492B-84C5-EA2CC16071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42389A-8DDF-4023-B4C4-D4A03EF3BB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055" y="175613"/>
            <a:ext cx="7807893" cy="119353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3700" dirty="0">
                <a:solidFill>
                  <a:srgbClr val="FFFFFF"/>
                </a:solidFill>
              </a:rPr>
              <a:t>Кома без очаговых признаков и без менингеальных симптомов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2AE495E-2AAF-4BC1-87A5-331009D828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rgbClr val="FFFFFF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Объект 2">
            <a:extLst>
              <a:ext uri="{FF2B5EF4-FFF2-40B4-BE49-F238E27FC236}">
                <a16:creationId xmlns:a16="http://schemas.microsoft.com/office/drawing/2014/main" id="{A53F4619-2A33-404B-A037-A0DFFBF08A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4607" y="1124746"/>
            <a:ext cx="7807893" cy="5313245"/>
          </a:xfrm>
        </p:spPr>
        <p:txBody>
          <a:bodyPr>
            <a:no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ru-RU" sz="1700" dirty="0">
                <a:solidFill>
                  <a:srgbClr val="FFFFFF"/>
                </a:solidFill>
              </a:rPr>
              <a:t>• Гипоксия-ишемия: сердечная или легочная недостаточность, остановка сердца, шок, утопление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sz="1700" dirty="0">
                <a:solidFill>
                  <a:srgbClr val="FFFFFF"/>
                </a:solidFill>
              </a:rPr>
              <a:t>• Нарушения обмена веществ: гипогликемия, ацидоз (например, органическая </a:t>
            </a:r>
            <a:r>
              <a:rPr lang="ru-RU" sz="1700" dirty="0" err="1">
                <a:solidFill>
                  <a:srgbClr val="FFFFFF"/>
                </a:solidFill>
              </a:rPr>
              <a:t>ацидемия</a:t>
            </a:r>
            <a:r>
              <a:rPr lang="ru-RU" sz="1700" dirty="0">
                <a:solidFill>
                  <a:srgbClr val="FFFFFF"/>
                </a:solidFill>
              </a:rPr>
              <a:t>, диабетический </a:t>
            </a:r>
            <a:r>
              <a:rPr lang="ru-RU" sz="1700" dirty="0" err="1">
                <a:solidFill>
                  <a:srgbClr val="FFFFFF"/>
                </a:solidFill>
              </a:rPr>
              <a:t>кетоацидоз</a:t>
            </a:r>
            <a:r>
              <a:rPr lang="ru-RU" sz="1700" dirty="0">
                <a:solidFill>
                  <a:srgbClr val="FFFFFF"/>
                </a:solidFill>
              </a:rPr>
              <a:t>). </a:t>
            </a:r>
            <a:r>
              <a:rPr lang="ru-RU" sz="1700" dirty="0" err="1">
                <a:solidFill>
                  <a:srgbClr val="FFFFFF"/>
                </a:solidFill>
              </a:rPr>
              <a:t>Гипераммониемия</a:t>
            </a:r>
            <a:r>
              <a:rPr lang="ru-RU" sz="1700" dirty="0">
                <a:solidFill>
                  <a:srgbClr val="FFFFFF"/>
                </a:solidFill>
              </a:rPr>
              <a:t> (например, печеночная энцефалопатия, нарушения цикла мочевины, энцефалопатия </a:t>
            </a:r>
            <a:r>
              <a:rPr lang="ru-RU" sz="1700" dirty="0" err="1">
                <a:solidFill>
                  <a:srgbClr val="FFFFFF"/>
                </a:solidFill>
              </a:rPr>
              <a:t>вальпроевой</a:t>
            </a:r>
            <a:r>
              <a:rPr lang="ru-RU" sz="1700" dirty="0">
                <a:solidFill>
                  <a:srgbClr val="FFFFFF"/>
                </a:solidFill>
              </a:rPr>
              <a:t> кислоты, нарушения обмена жирных кислот, синдром Рейе). гипернатриемия)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sz="1700" dirty="0">
                <a:solidFill>
                  <a:srgbClr val="FFFFFF"/>
                </a:solidFill>
              </a:rPr>
              <a:t>• Системные инфекции: Бактериальные: грамотрицательный сепсис, менингит, синдром токсического шока, болезнь кошачьих царапин, </a:t>
            </a:r>
            <a:r>
              <a:rPr lang="ru-RU" sz="1700" dirty="0" err="1">
                <a:solidFill>
                  <a:srgbClr val="FFFFFF"/>
                </a:solidFill>
              </a:rPr>
              <a:t>шигеллезная</a:t>
            </a:r>
            <a:r>
              <a:rPr lang="ru-RU" sz="1700" dirty="0">
                <a:solidFill>
                  <a:srgbClr val="FFFFFF"/>
                </a:solidFill>
              </a:rPr>
              <a:t> энцефалопатия, кишечная энцефалопатия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sz="1700" dirty="0">
                <a:solidFill>
                  <a:srgbClr val="FFFFFF"/>
                </a:solidFill>
              </a:rPr>
              <a:t>• Постинфекционные расстройства: острая некротическая энцефалопатия, ADEM,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sz="1700" dirty="0">
                <a:solidFill>
                  <a:srgbClr val="FFFFFF"/>
                </a:solidFill>
              </a:rPr>
              <a:t>• Пост-иммунизационная энцефалопатия: </a:t>
            </a:r>
            <a:r>
              <a:rPr lang="ru-RU" sz="1700" dirty="0" err="1">
                <a:solidFill>
                  <a:srgbClr val="FFFFFF"/>
                </a:solidFill>
              </a:rPr>
              <a:t>цельноклеточная</a:t>
            </a:r>
            <a:r>
              <a:rPr lang="ru-RU" sz="1700" dirty="0">
                <a:solidFill>
                  <a:srgbClr val="FFFFFF"/>
                </a:solidFill>
              </a:rPr>
              <a:t> коклюшная вакцина, вакцина от бешенства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sz="1700" dirty="0">
                <a:solidFill>
                  <a:srgbClr val="FFFFFF"/>
                </a:solidFill>
              </a:rPr>
              <a:t>• Наркотики и токсины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sz="1700" dirty="0">
                <a:solidFill>
                  <a:srgbClr val="FFFFFF"/>
                </a:solidFill>
              </a:rPr>
              <a:t>• Церебральная малярия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sz="1700" dirty="0">
                <a:solidFill>
                  <a:srgbClr val="FFFFFF"/>
                </a:solidFill>
              </a:rPr>
              <a:t>• Трансмиссивные заболевания: Болезнь Лайма, пятнистая лихорадка Скалистых гор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sz="1700" dirty="0">
                <a:solidFill>
                  <a:srgbClr val="FFFFFF"/>
                </a:solidFill>
              </a:rPr>
              <a:t>• Гипертоническая энцефалопатия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sz="1700" dirty="0">
                <a:solidFill>
                  <a:srgbClr val="FFFFFF"/>
                </a:solidFill>
              </a:rPr>
              <a:t>• Состояние после судорог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sz="1700" dirty="0">
                <a:solidFill>
                  <a:srgbClr val="FFFFFF"/>
                </a:solidFill>
              </a:rPr>
              <a:t>• Не судорожный </a:t>
            </a:r>
            <a:r>
              <a:rPr lang="en-US" sz="1700" dirty="0">
                <a:solidFill>
                  <a:srgbClr val="FFFFFF"/>
                </a:solidFill>
              </a:rPr>
              <a:t>status epilepticus</a:t>
            </a:r>
            <a:endParaRPr lang="ru-RU" sz="1700" dirty="0">
              <a:solidFill>
                <a:srgbClr val="FFFFFF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ru-RU" sz="1700" dirty="0">
                <a:solidFill>
                  <a:srgbClr val="FFFFFF"/>
                </a:solidFill>
              </a:rPr>
              <a:t>• </a:t>
            </a:r>
            <a:r>
              <a:rPr lang="ru-RU" sz="1700" dirty="0" err="1">
                <a:solidFill>
                  <a:srgbClr val="FFFFFF"/>
                </a:solidFill>
              </a:rPr>
              <a:t>Постмигренозная</a:t>
            </a:r>
            <a:endParaRPr lang="ru-RU" sz="17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34621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351DFE5-F63D-4BE0-BDA9-E3EB88F01A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66702" y="0"/>
            <a:ext cx="8610371" cy="2753936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2DD2BC0-6F29-4B4F-8D61-2DCF6D2E8E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BF87D8-7FCE-43F2-B7E2-FBDAF386E4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4421" y="826682"/>
            <a:ext cx="7375161" cy="1325563"/>
          </a:xfrm>
        </p:spPr>
        <p:txBody>
          <a:bodyPr>
            <a:normAutofit/>
          </a:bodyPr>
          <a:lstStyle/>
          <a:p>
            <a:r>
              <a:rPr lang="ru-RU" sz="3500" dirty="0">
                <a:solidFill>
                  <a:srgbClr val="FFFFFF"/>
                </a:solidFill>
              </a:rPr>
              <a:t>Кома с менингеальными симптомами</a:t>
            </a:r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19A53CBA-2FC3-4999-8111-D877D316C2D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60585430"/>
              </p:ext>
            </p:extLst>
          </p:nvPr>
        </p:nvGraphicFramePr>
        <p:xfrm>
          <a:off x="777240" y="2899956"/>
          <a:ext cx="7589520" cy="3131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379775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5911E3A-C35B-4EF7-A355-B84E9A14A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9144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21ADB3D-AD65-44B4-847D-5E90E90A5D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13133" y="0"/>
            <a:ext cx="9438087" cy="6853238"/>
            <a:chOff x="-417513" y="0"/>
            <a:chExt cx="12584114" cy="6853238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CF580C70-814C-4845-B645-919BFFBD16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34D7BF57-4CAA-45B2-9EF0-0AA1FCF70B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7886F306-C03A-40C6-8FD5-DCE3D4595D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2FDC9A36-C7C3-47D7-A64E-ED25C47EC7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BB19BC37-158A-43DC-9A9E-E45CC71954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077654CC-108F-48D5-B5E9-437F164F52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A3CF3A63-1C1E-4E85-A78A-FDC16431E3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8740FC9A-72DD-4D9B-BA25-1CCED13524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7FBF5743-F2AE-4D0D-BCD1-01F7686D01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CED32316-D4F7-4795-BBE0-DEBB60E27C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583B23C9-B9B7-4E93-9538-CBE316F83F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id="{5B144260-9F2C-4ADB-A37C-1CFB4B428B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id="{53FF918D-79D3-4F55-A68C-0DD5880DAB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B9FC1440-933F-44FE-8D77-4827DD0F99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id="{0F67F308-A67C-4D2E-B081-59BB31D8EC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6" name="Freeform 20">
              <a:extLst>
                <a:ext uri="{FF2B5EF4-FFF2-40B4-BE49-F238E27FC236}">
                  <a16:creationId xmlns:a16="http://schemas.microsoft.com/office/drawing/2014/main" id="{80112F01-90EB-4AEC-A39C-5C6875FFB99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7" name="Freeform 21">
              <a:extLst>
                <a:ext uri="{FF2B5EF4-FFF2-40B4-BE49-F238E27FC236}">
                  <a16:creationId xmlns:a16="http://schemas.microsoft.com/office/drawing/2014/main" id="{893F6B05-90EB-4C75-A0F0-C7247553BD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8" name="Freeform 22">
              <a:extLst>
                <a:ext uri="{FF2B5EF4-FFF2-40B4-BE49-F238E27FC236}">
                  <a16:creationId xmlns:a16="http://schemas.microsoft.com/office/drawing/2014/main" id="{227B563B-E0C0-4D81-966D-B5E2DBAAE8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9" name="Freeform 23">
              <a:extLst>
                <a:ext uri="{FF2B5EF4-FFF2-40B4-BE49-F238E27FC236}">
                  <a16:creationId xmlns:a16="http://schemas.microsoft.com/office/drawing/2014/main" id="{130DF93D-D1FF-477A-BDCE-C8B01C3B47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0" name="Freeform 24">
              <a:extLst>
                <a:ext uri="{FF2B5EF4-FFF2-40B4-BE49-F238E27FC236}">
                  <a16:creationId xmlns:a16="http://schemas.microsoft.com/office/drawing/2014/main" id="{44ED67A1-C6FE-4AC8-8473-11DAC03DCD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1" name="Freeform 25">
              <a:extLst>
                <a:ext uri="{FF2B5EF4-FFF2-40B4-BE49-F238E27FC236}">
                  <a16:creationId xmlns:a16="http://schemas.microsoft.com/office/drawing/2014/main" id="{213A54F3-15FA-4C8F-8ABF-CE77E72196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F8A7F7F-DD1A-4F41-98AC-B9CE2A620C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00110" y="1699591"/>
            <a:ext cx="2755857" cy="3470421"/>
            <a:chOff x="697883" y="1816768"/>
            <a:chExt cx="3674476" cy="3470421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CEF47228-EB7C-4EBA-BE01-DA6CB24102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Isosceles Triangle 22">
              <a:extLst>
                <a:ext uri="{FF2B5EF4-FFF2-40B4-BE49-F238E27FC236}">
                  <a16:creationId xmlns:a16="http://schemas.microsoft.com/office/drawing/2014/main" id="{3D2FD25A-EFFD-4F5C-9258-981F5907DE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DCF573BC-A06F-4036-A3A8-9D07DDE622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743703-7378-4E02-A6B2-E079CA8CED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657" y="2415324"/>
            <a:ext cx="2588798" cy="2399869"/>
          </a:xfrm>
        </p:spPr>
        <p:txBody>
          <a:bodyPr>
            <a:normAutofit/>
          </a:bodyPr>
          <a:lstStyle/>
          <a:p>
            <a:r>
              <a:rPr lang="ru-RU" sz="3500">
                <a:solidFill>
                  <a:srgbClr val="FFFFFF"/>
                </a:solidFill>
              </a:rPr>
              <a:t>Оценка состояния ребенка с комой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E16B00E-1A0C-41D8-878F-9D9C9BC3A2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40480" y="804672"/>
            <a:ext cx="4711446" cy="5248656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ru-RU" sz="1700"/>
              <a:t>Кома является неотложной неврологической ситуацией, требующей немедленного рассмотрения ключевых вопросов, включая немедленное начало поддержки жизненно важных функций, выявление причины и организацию специфической терапии. Оценка (клиническая и лабораторная) и лечение должны проводиться одновременно</a:t>
            </a:r>
          </a:p>
        </p:txBody>
      </p:sp>
    </p:spTree>
    <p:extLst>
      <p:ext uri="{BB962C8B-B14F-4D97-AF65-F5344CB8AC3E}">
        <p14:creationId xmlns:p14="http://schemas.microsoft.com/office/powerpoint/2010/main" val="26243403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78E6D7-FF90-45FB-A33B-EE0F17548D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ru-RU" sz="2400" dirty="0"/>
              <a:t>Мнемоническое «DIMS» (затемнять, тускнеть)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D937BFCE-A212-4AE4-9F7B-9FBE81D50C8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4744432"/>
              </p:ext>
            </p:extLst>
          </p:nvPr>
        </p:nvGraphicFramePr>
        <p:xfrm>
          <a:off x="480393" y="836713"/>
          <a:ext cx="8424937" cy="42832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66745">
                  <a:extLst>
                    <a:ext uri="{9D8B030D-6E8A-4147-A177-3AD203B41FA5}">
                      <a16:colId xmlns:a16="http://schemas.microsoft.com/office/drawing/2014/main" val="2370884875"/>
                    </a:ext>
                  </a:extLst>
                </a:gridCol>
                <a:gridCol w="4358192">
                  <a:extLst>
                    <a:ext uri="{9D8B030D-6E8A-4147-A177-3AD203B41FA5}">
                      <a16:colId xmlns:a16="http://schemas.microsoft.com/office/drawing/2014/main" val="3151531618"/>
                    </a:ext>
                  </a:extLst>
                </a:gridCol>
              </a:tblGrid>
              <a:tr h="2187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Этиология 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Исследования *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48158683"/>
                  </a:ext>
                </a:extLst>
              </a:tr>
              <a:tr h="77221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</a:rPr>
                        <a:t>Drugs</a:t>
                      </a:r>
                      <a:r>
                        <a:rPr lang="en-US" sz="1600" b="1" dirty="0">
                          <a:effectLst/>
                        </a:rPr>
                        <a:t> (</a:t>
                      </a:r>
                      <a:r>
                        <a:rPr lang="ru-RU" sz="1600" b="1" dirty="0">
                          <a:effectLst/>
                        </a:rPr>
                        <a:t>Препараты</a:t>
                      </a:r>
                      <a:r>
                        <a:rPr lang="en-US" sz="1600" dirty="0">
                          <a:effectLst/>
                        </a:rPr>
                        <a:t>)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</a:rPr>
                        <a:t>ацетаминофен</a:t>
                      </a:r>
                      <a:r>
                        <a:rPr lang="ru-RU" sz="1600">
                          <a:effectLst/>
                        </a:rPr>
                        <a:t>, аспирин, токсичные спирты, токсикологический скрининг, +/- ЭКГ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95491729"/>
                  </a:ext>
                </a:extLst>
              </a:tr>
              <a:tr h="19793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Infections</a:t>
                      </a:r>
                      <a:r>
                        <a:rPr lang="en-US" sz="1600" dirty="0">
                          <a:effectLst/>
                        </a:rPr>
                        <a:t> (</a:t>
                      </a:r>
                      <a:r>
                        <a:rPr lang="ru-RU" sz="1600" dirty="0">
                          <a:effectLst/>
                        </a:rPr>
                        <a:t>Инфекция</a:t>
                      </a:r>
                      <a:r>
                        <a:rPr lang="en-US" sz="1600" dirty="0">
                          <a:effectLst/>
                        </a:rPr>
                        <a:t>)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общий анализ крови, посев крови, +/- рентгенография ОГК **, общий анализ мочи и ее микроскопия, исследование цереброспинальной жидкости *** с окрашиванием по Граму, глюкозой, белком и количеством клеток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48071997"/>
                  </a:ext>
                </a:extLst>
              </a:tr>
              <a:tr h="77221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Metabolic diseases </a:t>
                      </a:r>
                      <a:r>
                        <a:rPr lang="en-US" sz="1600" dirty="0">
                          <a:effectLst/>
                        </a:rPr>
                        <a:t>(</a:t>
                      </a:r>
                      <a:r>
                        <a:rPr lang="ru-RU" sz="1600" dirty="0">
                          <a:effectLst/>
                        </a:rPr>
                        <a:t>Метаболические</a:t>
                      </a:r>
                      <a:r>
                        <a:rPr lang="en-US" sz="1600" dirty="0">
                          <a:effectLst/>
                        </a:rPr>
                        <a:t>)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газы крови, лактат, глюкоза, электролиты, ферменты печени, почечная функция, аммиак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481535"/>
                  </a:ext>
                </a:extLst>
              </a:tr>
              <a:tr h="433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Structure</a:t>
                      </a:r>
                      <a:r>
                        <a:rPr lang="en-US" sz="1600" dirty="0">
                          <a:effectLst/>
                        </a:rPr>
                        <a:t> (</a:t>
                      </a:r>
                      <a:r>
                        <a:rPr lang="ru-RU" sz="1600" dirty="0">
                          <a:effectLst/>
                        </a:rPr>
                        <a:t>Структурное</a:t>
                      </a:r>
                      <a:r>
                        <a:rPr lang="en-US" sz="1600" dirty="0">
                          <a:effectLst/>
                        </a:rPr>
                        <a:t>)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</a:rPr>
                        <a:t>нейровизуализация</a:t>
                      </a:r>
                      <a:r>
                        <a:rPr lang="ru-RU" sz="1600" dirty="0">
                          <a:effectLst/>
                        </a:rPr>
                        <a:t> (например УЗИ, КТ, МРТ головного мозга)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73156020"/>
                  </a:ext>
                </a:extLst>
              </a:tr>
            </a:tbl>
          </a:graphicData>
        </a:graphic>
      </p:graphicFrame>
      <p:sp>
        <p:nvSpPr>
          <p:cNvPr id="5" name="Текст 3">
            <a:extLst>
              <a:ext uri="{FF2B5EF4-FFF2-40B4-BE49-F238E27FC236}">
                <a16:creationId xmlns:a16="http://schemas.microsoft.com/office/drawing/2014/main" id="{031742E3-6781-48F8-A6F1-6A96D640040C}"/>
              </a:ext>
            </a:extLst>
          </p:cNvPr>
          <p:cNvSpPr txBox="1">
            <a:spLocks/>
          </p:cNvSpPr>
          <p:nvPr/>
        </p:nvSpPr>
        <p:spPr>
          <a:xfrm>
            <a:off x="457201" y="5367338"/>
            <a:ext cx="8424937" cy="804862"/>
          </a:xfrm>
          <a:prstGeom prst="rect">
            <a:avLst/>
          </a:prstGeom>
        </p:spPr>
        <p:txBody>
          <a:bodyPr>
            <a:normAutofit fontScale="4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/>
              <a:t>* ЭЭГ должна быть выполнена у пациентов с подозрением на продолжающуюся судорожную активность.</a:t>
            </a:r>
          </a:p>
          <a:p>
            <a:pPr marL="0" indent="0">
              <a:buNone/>
            </a:pPr>
            <a:r>
              <a:rPr lang="ru-RU" dirty="0"/>
              <a:t>** у пациентов с респираторными симптомами, касающимися пневмонии.</a:t>
            </a:r>
          </a:p>
          <a:p>
            <a:pPr marL="0" indent="0">
              <a:buNone/>
            </a:pPr>
            <a:r>
              <a:rPr lang="ru-RU" dirty="0"/>
              <a:t>*** </a:t>
            </a:r>
            <a:r>
              <a:rPr lang="ru-RU" dirty="0" err="1"/>
              <a:t>Люмбальная</a:t>
            </a:r>
            <a:r>
              <a:rPr lang="ru-RU" dirty="0"/>
              <a:t> пункция НЕ должна выполняться у пациентов с клиническим подозрением на повышение внутричерепного давления.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26265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BEE6EE-0E8D-4314-A418-934625012F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ОКСИГЕНАЦИЯ И ВЕНТИЛЯЦИЯ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5207804-7662-437C-B785-561A479165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Кислород следует назначать всем пациентам с нарушенным сознанием</a:t>
            </a:r>
          </a:p>
          <a:p>
            <a:r>
              <a:rPr lang="ru-RU" dirty="0"/>
              <a:t>Пациенты, которые не могут адекватно защитить дыхательные пути, должны быть </a:t>
            </a:r>
            <a:r>
              <a:rPr lang="ru-RU" dirty="0" err="1"/>
              <a:t>интубированы</a:t>
            </a:r>
            <a:r>
              <a:rPr lang="ru-RU" dirty="0"/>
              <a:t> </a:t>
            </a:r>
          </a:p>
          <a:p>
            <a:r>
              <a:rPr lang="ru-RU" dirty="0"/>
              <a:t>Следует избегать </a:t>
            </a:r>
            <a:r>
              <a:rPr lang="ru-RU" dirty="0" err="1"/>
              <a:t>гиперкарбии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92325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A71BBE-3875-4A50-AF96-120654685F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СЕРДЕЧНЫЙ ВЫБРОС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3F482CE-DC15-490F-9D67-91A0E09B5C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/>
              <a:t>Некоторые причины, вызывающие нарушения сознания у педиатрического пациента могут нарушать сердечный выброс.</a:t>
            </a:r>
          </a:p>
          <a:p>
            <a:r>
              <a:rPr lang="ru-RU" dirty="0"/>
              <a:t>Лечение должно включать оптимизацию сердечного ритма, </a:t>
            </a:r>
            <a:r>
              <a:rPr lang="ru-RU" dirty="0" err="1"/>
              <a:t>преднагрузку</a:t>
            </a:r>
            <a:r>
              <a:rPr lang="ru-RU" dirty="0"/>
              <a:t>, сократимость и сосудистое сопротивление</a:t>
            </a:r>
          </a:p>
          <a:p>
            <a:r>
              <a:rPr lang="ru-RU" dirty="0"/>
              <a:t>Лечение может включать введение инотропных и</a:t>
            </a:r>
            <a:r>
              <a:rPr lang="ru-RU"/>
              <a:t>/или вазоактивных препаратов и </a:t>
            </a:r>
            <a:r>
              <a:rPr lang="ru-RU" dirty="0"/>
              <a:t>зависит от основной этиологии.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53835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641676-EB7C-457B-93A3-D959D8ECB0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СЕРДЕЧНЫЙ ВЫБРОС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B65DC4F-F9E0-4807-A7FC-79CBA24EAA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76672" y="1124746"/>
            <a:ext cx="12673408" cy="8197583"/>
          </a:xfrm>
        </p:spPr>
      </p:pic>
    </p:spTree>
    <p:extLst>
      <p:ext uri="{BB962C8B-B14F-4D97-AF65-F5344CB8AC3E}">
        <p14:creationId xmlns:p14="http://schemas.microsoft.com/office/powerpoint/2010/main" val="38434182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CF9A35-E7B6-4325-94CC-544C1EB50B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ОПРЕДЕЛЕНИЕ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9DE965E-4DA3-4126-AF68-1089F9E29F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Разнообразные сбои в физиологическом статусе организма и расстройства высших психических функций, при которых восприятие стимулов и демонстрация поведения не отвечает существующей ситуации и не соответствует критериям нормы.</a:t>
            </a:r>
          </a:p>
        </p:txBody>
      </p:sp>
    </p:spTree>
    <p:extLst>
      <p:ext uri="{BB962C8B-B14F-4D97-AF65-F5344CB8AC3E}">
        <p14:creationId xmlns:p14="http://schemas.microsoft.com/office/powerpoint/2010/main" val="38429584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D70B121-56F4-4848-B38B-182089D909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241173" y="320040"/>
            <a:ext cx="8661654" cy="6217920"/>
          </a:xfrm>
          <a:prstGeom prst="rect">
            <a:avLst/>
          </a:prstGeom>
          <a:solidFill>
            <a:schemeClr val="tx1">
              <a:alpha val="8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801C4D-B260-4A5D-BC3F-1C3C8CFEE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2" y="963877"/>
            <a:ext cx="2620771" cy="4930246"/>
          </a:xfrm>
        </p:spPr>
        <p:txBody>
          <a:bodyPr>
            <a:normAutofit/>
          </a:bodyPr>
          <a:lstStyle/>
          <a:p>
            <a:pPr algn="r"/>
            <a:r>
              <a:rPr lang="ru-RU" sz="3100">
                <a:solidFill>
                  <a:schemeClr val="accent1"/>
                </a:solidFill>
              </a:rPr>
              <a:t>гипогликемия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D72A2C9-F3CA-4216-8BAD-FA4C970C3C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490722" y="2057400"/>
            <a:ext cx="0" cy="27432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Объект 2">
            <a:extLst>
              <a:ext uri="{FF2B5EF4-FFF2-40B4-BE49-F238E27FC236}">
                <a16:creationId xmlns:a16="http://schemas.microsoft.com/office/drawing/2014/main" id="{5887DFA6-675E-45C5-81E9-1FA3AC7508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2025" y="963877"/>
            <a:ext cx="4783327" cy="4930246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ru-RU" sz="1900" dirty="0"/>
              <a:t>Измерение уровня глюкозы должно проводиться как часть первичной оценки</a:t>
            </a:r>
          </a:p>
          <a:p>
            <a:pPr>
              <a:lnSpc>
                <a:spcPct val="90000"/>
              </a:lnSpc>
            </a:pPr>
            <a:r>
              <a:rPr lang="ru-RU" sz="1900" dirty="0"/>
              <a:t>Гипогликемия должна быть немедленно устранена 10% декстрозой 5 мл/кг в/в, поскольку это легко обратимая причина</a:t>
            </a:r>
          </a:p>
          <a:p>
            <a:pPr>
              <a:lnSpc>
                <a:spcPct val="90000"/>
              </a:lnSpc>
            </a:pPr>
            <a:r>
              <a:rPr lang="ru-RU" sz="1900" dirty="0"/>
              <a:t>В идеале, у пациента с гипогликемией, необходимо исследовать сыворотку крови не только на глюкозу, но и инсулин, гормон роста, кортизол, химический состав сыворотки, печеночные ферменты, аммиак, бета-</a:t>
            </a:r>
            <a:r>
              <a:rPr lang="ru-RU" sz="1900" dirty="0" err="1"/>
              <a:t>гидроксибутират</a:t>
            </a:r>
            <a:r>
              <a:rPr lang="ru-RU" sz="1900" dirty="0"/>
              <a:t>, </a:t>
            </a:r>
            <a:r>
              <a:rPr lang="ru-RU" sz="1900" dirty="0" err="1"/>
              <a:t>ацетоацетат</a:t>
            </a:r>
            <a:r>
              <a:rPr lang="ru-RU" sz="1900" dirty="0"/>
              <a:t>, свободные жирные кислоты и лактат</a:t>
            </a:r>
          </a:p>
          <a:p>
            <a:pPr>
              <a:lnSpc>
                <a:spcPct val="90000"/>
              </a:lnSpc>
            </a:pPr>
            <a:r>
              <a:rPr lang="ru-RU" sz="1900" dirty="0"/>
              <a:t>коррекцию гипогликемии никогда не следует откладывать в целях ожидания сбора </a:t>
            </a:r>
            <a:r>
              <a:rPr lang="ru-RU" sz="1900" dirty="0" err="1"/>
              <a:t>образцовкрови</a:t>
            </a:r>
            <a:r>
              <a:rPr lang="ru-RU" sz="1900" dirty="0"/>
              <a:t>.</a:t>
            </a:r>
          </a:p>
          <a:p>
            <a:pPr>
              <a:lnSpc>
                <a:spcPct val="90000"/>
              </a:lnSpc>
            </a:pPr>
            <a:endParaRPr lang="ru-RU" sz="1900" dirty="0"/>
          </a:p>
        </p:txBody>
      </p:sp>
    </p:spTree>
    <p:extLst>
      <p:ext uri="{BB962C8B-B14F-4D97-AF65-F5344CB8AC3E}">
        <p14:creationId xmlns:p14="http://schemas.microsoft.com/office/powerpoint/2010/main" val="29657453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D70B121-56F4-4848-B38B-182089D909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241173" y="320040"/>
            <a:ext cx="8661654" cy="6217920"/>
          </a:xfrm>
          <a:prstGeom prst="rect">
            <a:avLst/>
          </a:prstGeom>
          <a:solidFill>
            <a:schemeClr val="tx1">
              <a:alpha val="8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F2ACC0-6E0A-40B4-8CFD-E78B4ACC3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2" y="963877"/>
            <a:ext cx="2620771" cy="4930246"/>
          </a:xfrm>
        </p:spPr>
        <p:txBody>
          <a:bodyPr>
            <a:normAutofit/>
          </a:bodyPr>
          <a:lstStyle/>
          <a:p>
            <a:pPr algn="r"/>
            <a:r>
              <a:rPr lang="ru-RU" sz="2400">
                <a:solidFill>
                  <a:schemeClr val="accent1"/>
                </a:solidFill>
              </a:rPr>
              <a:t>ГИПОНАТРИЕМИЯ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D72A2C9-F3CA-4216-8BAD-FA4C970C3C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490722" y="2057400"/>
            <a:ext cx="0" cy="27432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Объект 2">
            <a:extLst>
              <a:ext uri="{FF2B5EF4-FFF2-40B4-BE49-F238E27FC236}">
                <a16:creationId xmlns:a16="http://schemas.microsoft.com/office/drawing/2014/main" id="{D9D511EE-01B3-4C79-84EB-3E924F3DB3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2025" y="963877"/>
            <a:ext cx="4783327" cy="4930246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ru-RU" sz="2100"/>
              <a:t>Часто протекает бессимптомно, если уровень натрия в сыворотке крови не уменьшается быстро или не становится критическим (&lt;125 ммоль/л)</a:t>
            </a:r>
          </a:p>
          <a:p>
            <a:pPr>
              <a:lnSpc>
                <a:spcPct val="90000"/>
              </a:lnSpc>
            </a:pPr>
            <a:r>
              <a:rPr lang="ru-RU" sz="2100"/>
              <a:t>Требует немедленной коррекции с помощью 3% хлорида натрия 4 мл/ кг внутривенно в течение 15-30 минут, конечной точкой которого является прекращение судорожной активности или уровень натрия в сыворотке &gt; 125 ммоль/л. </a:t>
            </a:r>
          </a:p>
          <a:p>
            <a:pPr>
              <a:lnSpc>
                <a:spcPct val="90000"/>
              </a:lnSpc>
            </a:pPr>
            <a:r>
              <a:rPr lang="ru-RU" sz="2100"/>
              <a:t>Последующая коррекция натрия в сыворотке крови должна проводиться медленно (не более 8-12 ммоль / л в день</a:t>
            </a:r>
          </a:p>
          <a:p>
            <a:pPr>
              <a:lnSpc>
                <a:spcPct val="90000"/>
              </a:lnSpc>
            </a:pPr>
            <a:endParaRPr lang="ru-RU" sz="2100"/>
          </a:p>
          <a:p>
            <a:pPr>
              <a:lnSpc>
                <a:spcPct val="90000"/>
              </a:lnSpc>
            </a:pPr>
            <a:endParaRPr lang="ru-RU" sz="2100"/>
          </a:p>
        </p:txBody>
      </p:sp>
    </p:spTree>
    <p:extLst>
      <p:ext uri="{BB962C8B-B14F-4D97-AF65-F5344CB8AC3E}">
        <p14:creationId xmlns:p14="http://schemas.microsoft.com/office/powerpoint/2010/main" val="12210718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D70B121-56F4-4848-B38B-182089D909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241173" y="320040"/>
            <a:ext cx="8661654" cy="6217920"/>
          </a:xfrm>
          <a:prstGeom prst="rect">
            <a:avLst/>
          </a:prstGeom>
          <a:solidFill>
            <a:schemeClr val="tx1">
              <a:alpha val="8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7A877F-35EA-4FF4-93F3-D881377C21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2" y="963877"/>
            <a:ext cx="2620771" cy="4930246"/>
          </a:xfrm>
        </p:spPr>
        <p:txBody>
          <a:bodyPr>
            <a:normAutofit/>
          </a:bodyPr>
          <a:lstStyle/>
          <a:p>
            <a:pPr algn="r"/>
            <a:r>
              <a:rPr lang="ru-RU" sz="4100">
                <a:solidFill>
                  <a:schemeClr val="accent1"/>
                </a:solidFill>
              </a:rPr>
              <a:t>СУДОРОГИ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D72A2C9-F3CA-4216-8BAD-FA4C970C3C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490722" y="2057400"/>
            <a:ext cx="0" cy="27432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Объект 2">
            <a:extLst>
              <a:ext uri="{FF2B5EF4-FFF2-40B4-BE49-F238E27FC236}">
                <a16:creationId xmlns:a16="http://schemas.microsoft.com/office/drawing/2014/main" id="{17301990-C7B2-49CC-B25D-D95A357626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2025" y="963877"/>
            <a:ext cx="4783327" cy="4930246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ru-RU" sz="2100"/>
              <a:t>Пациенты с судорогами должны лечиться бензодиазепинами, а затем антиэпилептическими препаратами например, фенитоин, фосфенитоин, фенобарбитал.</a:t>
            </a:r>
          </a:p>
          <a:p>
            <a:pPr>
              <a:lnSpc>
                <a:spcPct val="90000"/>
              </a:lnSpc>
            </a:pPr>
            <a:r>
              <a:rPr lang="ru-RU" sz="2100"/>
              <a:t>Постоянная судорожная активность потребует более агрессивного ведения с постоянным использованием ГАМК-модулирующих препаратов</a:t>
            </a:r>
          </a:p>
          <a:p>
            <a:pPr>
              <a:lnSpc>
                <a:spcPct val="90000"/>
              </a:lnSpc>
            </a:pPr>
            <a:r>
              <a:rPr lang="ru-RU" sz="2100"/>
              <a:t>Задержки лечения судорог связаны с повышенным риском прогрессирования до эпилептического рефрактерного статуса, что связано со значительной летальностью</a:t>
            </a:r>
          </a:p>
          <a:p>
            <a:pPr>
              <a:lnSpc>
                <a:spcPct val="90000"/>
              </a:lnSpc>
            </a:pPr>
            <a:endParaRPr lang="ru-RU" sz="2100"/>
          </a:p>
        </p:txBody>
      </p:sp>
    </p:spTree>
    <p:extLst>
      <p:ext uri="{BB962C8B-B14F-4D97-AF65-F5344CB8AC3E}">
        <p14:creationId xmlns:p14="http://schemas.microsoft.com/office/powerpoint/2010/main" val="4513397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D70B121-56F4-4848-B38B-182089D909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241173" y="320040"/>
            <a:ext cx="8661654" cy="6217920"/>
          </a:xfrm>
          <a:prstGeom prst="rect">
            <a:avLst/>
          </a:prstGeom>
          <a:solidFill>
            <a:schemeClr val="tx1">
              <a:alpha val="8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C15D02-B1C2-45AC-86B7-B4C398A41C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2" y="963877"/>
            <a:ext cx="2620771" cy="4930246"/>
          </a:xfrm>
        </p:spPr>
        <p:txBody>
          <a:bodyPr>
            <a:normAutofit/>
          </a:bodyPr>
          <a:lstStyle/>
          <a:p>
            <a:pPr algn="r"/>
            <a:r>
              <a:rPr lang="ru-RU" sz="3100">
                <a:solidFill>
                  <a:schemeClr val="accent1"/>
                </a:solidFill>
              </a:rPr>
              <a:t>ПОВЫШЕНИЕ ВЧД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D72A2C9-F3CA-4216-8BAD-FA4C970C3C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490722" y="2057400"/>
            <a:ext cx="0" cy="27432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Объект 2">
            <a:extLst>
              <a:ext uri="{FF2B5EF4-FFF2-40B4-BE49-F238E27FC236}">
                <a16:creationId xmlns:a16="http://schemas.microsoft.com/office/drawing/2014/main" id="{C33FD627-5B8C-4833-A65B-F2A3BD67DB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2025" y="963877"/>
            <a:ext cx="4783327" cy="4930246"/>
          </a:xfrm>
        </p:spPr>
        <p:txBody>
          <a:bodyPr anchor="ctr">
            <a:normAutofit/>
          </a:bodyPr>
          <a:lstStyle/>
          <a:p>
            <a:r>
              <a:rPr lang="ru-RU" sz="2100"/>
              <a:t>При подозрении на повышенное внутричерепное давление следует поднять верхнюю часть кровати до 30 °</a:t>
            </a:r>
          </a:p>
          <a:p>
            <a:r>
              <a:rPr lang="ru-RU" sz="2100"/>
              <a:t>Гипертонический раствор </a:t>
            </a:r>
          </a:p>
          <a:p>
            <a:r>
              <a:rPr lang="ru-RU" sz="2100"/>
              <a:t>Поддерживать уровень CO2 в пределах нормы</a:t>
            </a:r>
          </a:p>
          <a:p>
            <a:r>
              <a:rPr lang="ru-RU" sz="2100"/>
              <a:t>Нейровизуализация </a:t>
            </a:r>
          </a:p>
          <a:p>
            <a:r>
              <a:rPr lang="ru-RU" sz="2100"/>
              <a:t>До выяснения всех обстоятельств повышения ВЧД, необходимо исключить люмбальную функцию.</a:t>
            </a:r>
          </a:p>
        </p:txBody>
      </p:sp>
    </p:spTree>
    <p:extLst>
      <p:ext uri="{BB962C8B-B14F-4D97-AF65-F5344CB8AC3E}">
        <p14:creationId xmlns:p14="http://schemas.microsoft.com/office/powerpoint/2010/main" val="7507113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A4F209C-C20E-4FA7-B241-1EF4F8D193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16906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4564234-45B0-4ED8-A9E2-199C00173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690688"/>
            <a:ext cx="9144000" cy="51663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85A726-559C-433A-9C9D-DA4E02A61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325563"/>
          </a:xfrm>
        </p:spPr>
        <p:txBody>
          <a:bodyPr>
            <a:normAutofit/>
          </a:bodyPr>
          <a:lstStyle/>
          <a:p>
            <a:r>
              <a:rPr lang="ru-RU">
                <a:solidFill>
                  <a:schemeClr val="bg1">
                    <a:lumMod val="95000"/>
                    <a:lumOff val="5000"/>
                  </a:schemeClr>
                </a:solidFill>
              </a:rPr>
              <a:t>ПРИЕМ ТОКСИЧЕСКИХ ВЕЩЕСТВ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318B242-2696-4A7C-A734-424C039F91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015406"/>
            <a:ext cx="7886700" cy="4065986"/>
          </a:xfrm>
        </p:spPr>
        <p:txBody>
          <a:bodyPr anchor="ctr">
            <a:normAutofit/>
          </a:bodyPr>
          <a:lstStyle/>
          <a:p>
            <a:r>
              <a:rPr lang="ru-RU" sz="2400" dirty="0"/>
              <a:t>Подробный анамнез, вызывающий подозрение на токсический  прием, включает в себя: острое появление симптомов, необычную клиническую картину и дисфункцию многих систем органов, особенно у детей младшего возраста (&lt;5 лет) и подростков, имеющих доступ к лекарствам.</a:t>
            </a:r>
          </a:p>
          <a:p>
            <a:r>
              <a:rPr lang="ru-RU" sz="2400" dirty="0"/>
              <a:t>Важно определить вещество, оценить количество принятого препарата, время, прошедшее с момента приема препарата, и любое, начатое накануне поступления, лечение.</a:t>
            </a:r>
          </a:p>
          <a:p>
            <a:endParaRPr lang="ru-RU" sz="1700" dirty="0"/>
          </a:p>
        </p:txBody>
      </p:sp>
    </p:spTree>
    <p:extLst>
      <p:ext uri="{BB962C8B-B14F-4D97-AF65-F5344CB8AC3E}">
        <p14:creationId xmlns:p14="http://schemas.microsoft.com/office/powerpoint/2010/main" val="17133498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F60FCA6E-0894-46CD-BD49-5955A51E00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23966" y="5346696"/>
            <a:ext cx="4020034" cy="1511304"/>
          </a:xfrm>
          <a:custGeom>
            <a:avLst/>
            <a:gdLst>
              <a:gd name="connsiteX0" fmla="*/ 4545473 w 5360045"/>
              <a:gd name="connsiteY0" fmla="*/ 0 h 1511304"/>
              <a:gd name="connsiteX1" fmla="*/ 5360045 w 5360045"/>
              <a:gd name="connsiteY1" fmla="*/ 0 h 1511304"/>
              <a:gd name="connsiteX2" fmla="*/ 5360045 w 5360045"/>
              <a:gd name="connsiteY2" fmla="*/ 1046730 h 1511304"/>
              <a:gd name="connsiteX3" fmla="*/ 5360045 w 5360045"/>
              <a:gd name="connsiteY3" fmla="*/ 1508760 h 1511304"/>
              <a:gd name="connsiteX4" fmla="*/ 5360045 w 5360045"/>
              <a:gd name="connsiteY4" fmla="*/ 1511304 h 1511304"/>
              <a:gd name="connsiteX5" fmla="*/ 4545474 w 5360045"/>
              <a:gd name="connsiteY5" fmla="*/ 1511304 h 1511304"/>
              <a:gd name="connsiteX6" fmla="*/ 2525897 w 5360045"/>
              <a:gd name="connsiteY6" fmla="*/ 1511304 h 1511304"/>
              <a:gd name="connsiteX7" fmla="*/ 0 w 5360045"/>
              <a:gd name="connsiteY7" fmla="*/ 1511304 h 1511304"/>
              <a:gd name="connsiteX8" fmla="*/ 697617 w 5360045"/>
              <a:gd name="connsiteY8" fmla="*/ 3 h 1511304"/>
              <a:gd name="connsiteX9" fmla="*/ 4545473 w 5360045"/>
              <a:gd name="connsiteY9" fmla="*/ 3 h 1511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60045" h="1511304">
                <a:moveTo>
                  <a:pt x="4545473" y="0"/>
                </a:moveTo>
                <a:lnTo>
                  <a:pt x="5360045" y="0"/>
                </a:lnTo>
                <a:lnTo>
                  <a:pt x="5360045" y="1046730"/>
                </a:lnTo>
                <a:lnTo>
                  <a:pt x="5360045" y="1508760"/>
                </a:lnTo>
                <a:lnTo>
                  <a:pt x="5360045" y="1511304"/>
                </a:lnTo>
                <a:lnTo>
                  <a:pt x="4545474" y="1511304"/>
                </a:lnTo>
                <a:lnTo>
                  <a:pt x="2525897" y="1511304"/>
                </a:lnTo>
                <a:lnTo>
                  <a:pt x="0" y="1511304"/>
                </a:lnTo>
                <a:lnTo>
                  <a:pt x="697617" y="3"/>
                </a:lnTo>
                <a:lnTo>
                  <a:pt x="4545473" y="3"/>
                </a:lnTo>
                <a:close/>
              </a:path>
            </a:pathLst>
          </a:custGeom>
          <a:solidFill>
            <a:srgbClr val="404040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E78C6E4B-A1F1-4B6C-97EC-BE997495D6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5346694"/>
            <a:ext cx="5509953" cy="1511306"/>
          </a:xfrm>
          <a:custGeom>
            <a:avLst/>
            <a:gdLst>
              <a:gd name="connsiteX0" fmla="*/ 0 w 7346605"/>
              <a:gd name="connsiteY0" fmla="*/ 0 h 1511306"/>
              <a:gd name="connsiteX1" fmla="*/ 239486 w 7346605"/>
              <a:gd name="connsiteY1" fmla="*/ 0 h 1511306"/>
              <a:gd name="connsiteX2" fmla="*/ 1209568 w 7346605"/>
              <a:gd name="connsiteY2" fmla="*/ 0 h 1511306"/>
              <a:gd name="connsiteX3" fmla="*/ 2405743 w 7346605"/>
              <a:gd name="connsiteY3" fmla="*/ 0 h 1511306"/>
              <a:gd name="connsiteX4" fmla="*/ 2405743 w 7346605"/>
              <a:gd name="connsiteY4" fmla="*/ 2544 h 1511306"/>
              <a:gd name="connsiteX5" fmla="*/ 2801131 w 7346605"/>
              <a:gd name="connsiteY5" fmla="*/ 2544 h 1511306"/>
              <a:gd name="connsiteX6" fmla="*/ 2801131 w 7346605"/>
              <a:gd name="connsiteY6" fmla="*/ 0 h 1511306"/>
              <a:gd name="connsiteX7" fmla="*/ 7346605 w 7346605"/>
              <a:gd name="connsiteY7" fmla="*/ 0 h 1511306"/>
              <a:gd name="connsiteX8" fmla="*/ 6648988 w 7346605"/>
              <a:gd name="connsiteY8" fmla="*/ 1511301 h 1511306"/>
              <a:gd name="connsiteX9" fmla="*/ 2801132 w 7346605"/>
              <a:gd name="connsiteY9" fmla="*/ 1511301 h 1511306"/>
              <a:gd name="connsiteX10" fmla="*/ 2801132 w 7346605"/>
              <a:gd name="connsiteY10" fmla="*/ 1511304 h 1511306"/>
              <a:gd name="connsiteX11" fmla="*/ 2405743 w 7346605"/>
              <a:gd name="connsiteY11" fmla="*/ 1511304 h 1511306"/>
              <a:gd name="connsiteX12" fmla="*/ 2405743 w 7346605"/>
              <a:gd name="connsiteY12" fmla="*/ 1511306 h 1511306"/>
              <a:gd name="connsiteX13" fmla="*/ 1333411 w 7346605"/>
              <a:gd name="connsiteY13" fmla="*/ 1511306 h 1511306"/>
              <a:gd name="connsiteX14" fmla="*/ 1219208 w 7346605"/>
              <a:gd name="connsiteY14" fmla="*/ 1511306 h 1511306"/>
              <a:gd name="connsiteX15" fmla="*/ 1209568 w 7346605"/>
              <a:gd name="connsiteY15" fmla="*/ 1511306 h 1511306"/>
              <a:gd name="connsiteX16" fmla="*/ 239486 w 7346605"/>
              <a:gd name="connsiteY16" fmla="*/ 1511306 h 1511306"/>
              <a:gd name="connsiteX17" fmla="*/ 0 w 7346605"/>
              <a:gd name="connsiteY17" fmla="*/ 1511306 h 1511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346605" h="1511306">
                <a:moveTo>
                  <a:pt x="0" y="0"/>
                </a:moveTo>
                <a:lnTo>
                  <a:pt x="239486" y="0"/>
                </a:lnTo>
                <a:lnTo>
                  <a:pt x="1209568" y="0"/>
                </a:lnTo>
                <a:lnTo>
                  <a:pt x="2405743" y="0"/>
                </a:lnTo>
                <a:lnTo>
                  <a:pt x="2405743" y="2544"/>
                </a:lnTo>
                <a:lnTo>
                  <a:pt x="2801131" y="2544"/>
                </a:lnTo>
                <a:lnTo>
                  <a:pt x="2801131" y="0"/>
                </a:lnTo>
                <a:lnTo>
                  <a:pt x="7346605" y="0"/>
                </a:lnTo>
                <a:lnTo>
                  <a:pt x="6648988" y="1511301"/>
                </a:lnTo>
                <a:lnTo>
                  <a:pt x="2801132" y="1511301"/>
                </a:lnTo>
                <a:lnTo>
                  <a:pt x="2801132" y="1511304"/>
                </a:lnTo>
                <a:lnTo>
                  <a:pt x="2405743" y="1511304"/>
                </a:lnTo>
                <a:lnTo>
                  <a:pt x="2405743" y="1511306"/>
                </a:lnTo>
                <a:lnTo>
                  <a:pt x="1333411" y="1511306"/>
                </a:lnTo>
                <a:lnTo>
                  <a:pt x="1219208" y="1511306"/>
                </a:lnTo>
                <a:lnTo>
                  <a:pt x="1209568" y="1511306"/>
                </a:lnTo>
                <a:lnTo>
                  <a:pt x="239486" y="1511306"/>
                </a:lnTo>
                <a:lnTo>
                  <a:pt x="0" y="1511306"/>
                </a:lnTo>
                <a:close/>
              </a:path>
            </a:pathLst>
          </a:custGeom>
          <a:solidFill>
            <a:srgbClr val="D0CE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DF5F9611-4AF8-4ABE-8D8E-890F49ADBBFA}"/>
              </a:ext>
            </a:extLst>
          </p:cNvPr>
          <p:cNvSpPr txBox="1">
            <a:spLocks/>
          </p:cNvSpPr>
          <p:nvPr/>
        </p:nvSpPr>
        <p:spPr>
          <a:xfrm>
            <a:off x="712590" y="5529886"/>
            <a:ext cx="4270338" cy="10963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3200" b="0">
                <a:solidFill>
                  <a:srgbClr val="303030"/>
                </a:solidFill>
              </a:rPr>
              <a:t>ПРИЕМ ТОКСИЧЕСКИХ ВЕЩЕСТВ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4C6A16A-991B-4D46-AFF0-ACAB8EAF5B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650991" y="965199"/>
            <a:ext cx="3006076" cy="402045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700"/>
              <a:t>* может привести к рефлекторной брадикардии; длительное состояние может привести к гипотонии, вторичной к истощению катехоламинами.</a:t>
            </a:r>
            <a:br>
              <a:rPr lang="en-US" sz="1700"/>
            </a:br>
            <a:r>
              <a:rPr lang="en-US" sz="1700"/>
              <a:t>** может помочь различить серотониновый синдром и злокачественный нейролептический синдром.</a:t>
            </a:r>
          </a:p>
          <a:p>
            <a:pPr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sz="1700"/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9AE67EFC-E251-4773-B9CC-39C4CFB914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3459029"/>
              </p:ext>
            </p:extLst>
          </p:nvPr>
        </p:nvGraphicFramePr>
        <p:xfrm>
          <a:off x="712590" y="1170583"/>
          <a:ext cx="4455802" cy="357830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63271">
                  <a:extLst>
                    <a:ext uri="{9D8B030D-6E8A-4147-A177-3AD203B41FA5}">
                      <a16:colId xmlns:a16="http://schemas.microsoft.com/office/drawing/2014/main" val="753656023"/>
                    </a:ext>
                  </a:extLst>
                </a:gridCol>
                <a:gridCol w="2192531">
                  <a:extLst>
                    <a:ext uri="{9D8B030D-6E8A-4147-A177-3AD203B41FA5}">
                      <a16:colId xmlns:a16="http://schemas.microsoft.com/office/drawing/2014/main" val="3939744711"/>
                    </a:ext>
                  </a:extLst>
                </a:gridCol>
              </a:tblGrid>
              <a:tr h="1809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657" marR="4365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spc="0">
                          <a:effectLst/>
                        </a:rPr>
                        <a:t>Признаки и симптомы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657" marR="43657" marT="0" marB="0"/>
                </a:tc>
                <a:extLst>
                  <a:ext uri="{0D108BD9-81ED-4DB2-BD59-A6C34878D82A}">
                    <a16:rowId xmlns:a16="http://schemas.microsoft.com/office/drawing/2014/main" val="4201109565"/>
                  </a:ext>
                </a:extLst>
              </a:tr>
              <a:tr h="8453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Опиаты (например, оксикодон)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657" marR="4365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классическая триада: угнетение дыхания, кома, миоз, другие: брадикардия, гипотензия, вялые перистальтические звуки, задержка мочи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657" marR="43657" marT="0" marB="0"/>
                </a:tc>
                <a:extLst>
                  <a:ext uri="{0D108BD9-81ED-4DB2-BD59-A6C34878D82A}">
                    <a16:rowId xmlns:a16="http://schemas.microsoft.com/office/drawing/2014/main" val="2557961370"/>
                  </a:ext>
                </a:extLst>
              </a:tr>
              <a:tr h="51316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Симпатомиметики (например, кокаин, экстази)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657" marR="4365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возбуждение, судороги, тремор, мидриаз, тахикардия, гипертония *, потоотделение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657" marR="43657" marT="0" marB="0"/>
                </a:tc>
                <a:extLst>
                  <a:ext uri="{0D108BD9-81ED-4DB2-BD59-A6C34878D82A}">
                    <a16:rowId xmlns:a16="http://schemas.microsoft.com/office/drawing/2014/main" val="4233885698"/>
                  </a:ext>
                </a:extLst>
              </a:tr>
              <a:tr h="6792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Антихолинергические средства (например, дифенгидрамин, трициклические антидепрессанты)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657" marR="4365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возбуждение, делирий, судороги, кома, мидриаз, гипертермия, гиперемия, сухость кожи и слизистых, задержка мочи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657" marR="43657" marT="0" marB="0"/>
                </a:tc>
                <a:extLst>
                  <a:ext uri="{0D108BD9-81ED-4DB2-BD59-A6C34878D82A}">
                    <a16:rowId xmlns:a16="http://schemas.microsoft.com/office/drawing/2014/main" val="3177184101"/>
                  </a:ext>
                </a:extLst>
              </a:tr>
              <a:tr h="51316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Холинергические средства (например, органофосфаты)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657" marR="4365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брадикардия, бронхорея, слезотечение, слюноотделение, рвота, диарея, недержание мочи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657" marR="43657" marT="0" marB="0"/>
                </a:tc>
                <a:extLst>
                  <a:ext uri="{0D108BD9-81ED-4DB2-BD59-A6C34878D82A}">
                    <a16:rowId xmlns:a16="http://schemas.microsoft.com/office/drawing/2014/main" val="3862393023"/>
                  </a:ext>
                </a:extLst>
              </a:tr>
              <a:tr h="8463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Серотониновый синдром (например, селективные ингибиторы обратного захвата серотонина (СИОЗС)</a:t>
                      </a:r>
                      <a:br>
                        <a:rPr lang="ru-RU" sz="1000">
                          <a:effectLst/>
                        </a:rPr>
                      </a:b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657" marR="4365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возбуждение, судороги, седация, тремор, клонус **, гипертонус, гиперрефлексия, тахикардия, гипертония, гипертермия, потливость, тошнота, рвота.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657" marR="43657" marT="0" marB="0"/>
                </a:tc>
                <a:extLst>
                  <a:ext uri="{0D108BD9-81ED-4DB2-BD59-A6C34878D82A}">
                    <a16:rowId xmlns:a16="http://schemas.microsoft.com/office/drawing/2014/main" val="31344932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93908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A4F209C-C20E-4FA7-B241-1EF4F8D193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16906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4564234-45B0-4ED8-A9E2-199C00173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690688"/>
            <a:ext cx="9144000" cy="51663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18A766-8EB4-4C38-B74B-8ECDC5DC2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325563"/>
          </a:xfrm>
        </p:spPr>
        <p:txBody>
          <a:bodyPr>
            <a:normAutofit/>
          </a:bodyPr>
          <a:lstStyle/>
          <a:p>
            <a:r>
              <a:rPr lang="ru-RU">
                <a:solidFill>
                  <a:schemeClr val="bg1">
                    <a:lumMod val="95000"/>
                    <a:lumOff val="5000"/>
                  </a:schemeClr>
                </a:solidFill>
              </a:rPr>
              <a:t>ПРИЕМ ТОКСИЧЕСКИХ ВЕЩЕСТВ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B7B8347-3706-453D-8452-A14574C4BA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015406"/>
            <a:ext cx="7886700" cy="4065986"/>
          </a:xfrm>
        </p:spPr>
        <p:txBody>
          <a:bodyPr anchor="ctr">
            <a:normAutofit fontScale="92500" lnSpcReduction="10000"/>
          </a:bodyPr>
          <a:lstStyle/>
          <a:p>
            <a:r>
              <a:rPr lang="ru-RU" sz="4000" dirty="0"/>
              <a:t>КОС крови </a:t>
            </a:r>
          </a:p>
          <a:p>
            <a:r>
              <a:rPr lang="ru-RU" sz="4000" dirty="0"/>
              <a:t>Расчет анионного промежутка и, возможно, осмолярного промежутка</a:t>
            </a:r>
          </a:p>
          <a:p>
            <a:r>
              <a:rPr lang="ru-RU" sz="4000" dirty="0"/>
              <a:t>Измерение уровня концентрации в сыворотке веществ</a:t>
            </a:r>
          </a:p>
          <a:p>
            <a:r>
              <a:rPr lang="ru-RU" sz="4000" dirty="0"/>
              <a:t>ЭКГ </a:t>
            </a:r>
          </a:p>
          <a:p>
            <a:pPr marL="0" indent="0">
              <a:buNone/>
            </a:pPr>
            <a:endParaRPr lang="ru-RU" sz="1700" dirty="0"/>
          </a:p>
          <a:p>
            <a:endParaRPr lang="ru-RU" sz="1700" dirty="0"/>
          </a:p>
        </p:txBody>
      </p:sp>
    </p:spTree>
    <p:extLst>
      <p:ext uri="{BB962C8B-B14F-4D97-AF65-F5344CB8AC3E}">
        <p14:creationId xmlns:p14="http://schemas.microsoft.com/office/powerpoint/2010/main" val="13409397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7">
            <a:extLst>
              <a:ext uri="{FF2B5EF4-FFF2-40B4-BE49-F238E27FC236}">
                <a16:creationId xmlns:a16="http://schemas.microsoft.com/office/drawing/2014/main" id="{3A4F209C-C20E-4FA7-B241-1EF4F8D193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16906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9" name="Rectangle 9">
            <a:extLst>
              <a:ext uri="{FF2B5EF4-FFF2-40B4-BE49-F238E27FC236}">
                <a16:creationId xmlns:a16="http://schemas.microsoft.com/office/drawing/2014/main" id="{E4564234-45B0-4ED8-A9E2-199C00173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690688"/>
            <a:ext cx="9144000" cy="51663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6330A5-6E84-4383-9EF5-3FC9C8A93C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325563"/>
          </a:xfrm>
        </p:spPr>
        <p:txBody>
          <a:bodyPr>
            <a:normAutofit/>
          </a:bodyPr>
          <a:lstStyle/>
          <a:p>
            <a:r>
              <a:rPr lang="ru-RU">
                <a:solidFill>
                  <a:schemeClr val="bg1">
                    <a:lumMod val="95000"/>
                    <a:lumOff val="5000"/>
                  </a:schemeClr>
                </a:solidFill>
              </a:rPr>
              <a:t>ПРИЕМ ТОКСИЧЕСКИХ ВЕЩЕСТВ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17CB4FC-3073-4108-A376-8BBC203819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015406"/>
            <a:ext cx="7886700" cy="4065986"/>
          </a:xfrm>
        </p:spPr>
        <p:txBody>
          <a:bodyPr anchor="ctr">
            <a:normAutofit/>
          </a:bodyPr>
          <a:lstStyle/>
          <a:p>
            <a:r>
              <a:rPr lang="ru-RU" sz="2800" dirty="0"/>
              <a:t>Уменьшение абсорбции (например, удаление отравляющего агента, дезактивация, введение активированного угля)</a:t>
            </a:r>
          </a:p>
          <a:p>
            <a:r>
              <a:rPr lang="ru-RU" sz="2800" dirty="0"/>
              <a:t>Изменение метаболизма (например, введение токсин-специфических антидотов)</a:t>
            </a:r>
          </a:p>
          <a:p>
            <a:r>
              <a:rPr lang="ru-RU" sz="2800" dirty="0"/>
              <a:t>Усиление выведения, например, внутривенные жидкости, диуретики, подщелачивания мочи, диализ</a:t>
            </a:r>
          </a:p>
        </p:txBody>
      </p:sp>
    </p:spTree>
    <p:extLst>
      <p:ext uri="{BB962C8B-B14F-4D97-AF65-F5344CB8AC3E}">
        <p14:creationId xmlns:p14="http://schemas.microsoft.com/office/powerpoint/2010/main" val="17130048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A4F209C-C20E-4FA7-B241-1EF4F8D193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16906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4564234-45B0-4ED8-A9E2-199C00173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690688"/>
            <a:ext cx="9144000" cy="51663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8264A4-D411-4FA4-A7E6-F2EB59D0ED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325563"/>
          </a:xfrm>
        </p:spPr>
        <p:txBody>
          <a:bodyPr>
            <a:normAutofit/>
          </a:bodyPr>
          <a:lstStyle/>
          <a:p>
            <a:r>
              <a:rPr lang="ru-RU">
                <a:solidFill>
                  <a:schemeClr val="bg1">
                    <a:lumMod val="95000"/>
                    <a:lumOff val="5000"/>
                  </a:schemeClr>
                </a:solidFill>
              </a:rPr>
              <a:t>ДИАБЕТИЧЕСКИЙ КЕТОАЦИДОЗ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DF1A062-FC6E-4722-AC71-FD15600BCC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015406"/>
            <a:ext cx="7886700" cy="4065986"/>
          </a:xfrm>
        </p:spPr>
        <p:txBody>
          <a:bodyPr anchor="ctr">
            <a:normAutofit/>
          </a:bodyPr>
          <a:lstStyle/>
          <a:p>
            <a:r>
              <a:rPr lang="ru-RU" sz="1700"/>
              <a:t>Причиной могут быть намеренный отказ от инсулинотерапии, неправильное управление дозировкой инсулина в периоды интеркуррентных заболеваний и технические проблемы с системой получения инсулина </a:t>
            </a:r>
          </a:p>
          <a:p>
            <a:r>
              <a:rPr lang="ru-RU" sz="1700"/>
              <a:t>Повышенные уровни глюкозы в крови, измеренные у постели больного, должны побудить к дальнейшим лабораторным исследованиям, включая анализ крови, лактат, химический состав сыворотки и функцию почек</a:t>
            </a:r>
          </a:p>
          <a:p>
            <a:r>
              <a:rPr lang="ru-RU" sz="1700"/>
              <a:t>Пациенты с подозрением на интеркуррентные бактериальные инфекции должны иметь полный анализ крови и материалы, взятые для микробиологического исследования, а также получать эмпирическое антимикробную терапию препаратами широкого спектра действия.</a:t>
            </a:r>
          </a:p>
        </p:txBody>
      </p:sp>
    </p:spTree>
    <p:extLst>
      <p:ext uri="{BB962C8B-B14F-4D97-AF65-F5344CB8AC3E}">
        <p14:creationId xmlns:p14="http://schemas.microsoft.com/office/powerpoint/2010/main" val="15709887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A4F209C-C20E-4FA7-B241-1EF4F8D193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16906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6" name="Rectangle 9">
            <a:extLst>
              <a:ext uri="{FF2B5EF4-FFF2-40B4-BE49-F238E27FC236}">
                <a16:creationId xmlns:a16="http://schemas.microsoft.com/office/drawing/2014/main" id="{E4564234-45B0-4ED8-A9E2-199C00173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690688"/>
            <a:ext cx="9144000" cy="51663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EF9474-60AB-48C2-ABFD-B2E393AD2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325563"/>
          </a:xfrm>
        </p:spPr>
        <p:txBody>
          <a:bodyPr>
            <a:normAutofit/>
          </a:bodyPr>
          <a:lstStyle/>
          <a:p>
            <a:r>
              <a:rPr lang="ru-RU">
                <a:solidFill>
                  <a:schemeClr val="bg1">
                    <a:lumMod val="95000"/>
                    <a:lumOff val="5000"/>
                  </a:schemeClr>
                </a:solidFill>
              </a:rPr>
              <a:t>ДИАБЕТИЧЕСКИЙ КЕТОАЦИДОЗ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9F645CF-40DD-433B-9278-2AC8B88806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015406"/>
            <a:ext cx="7886700" cy="4065986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ru-RU" sz="1700"/>
              <a:t>Лечение гипергликемии, вторичной по отношению к ДКА, требует расчета и восполнения дефицита жидкости, который следует вводить медленно, в течение 48 часов, с использованием изотонических жидкостей (то есть 0,9% хлорида натрия или лактата Рингера). </a:t>
            </a:r>
          </a:p>
          <a:p>
            <a:pPr>
              <a:lnSpc>
                <a:spcPct val="90000"/>
              </a:lnSpc>
            </a:pPr>
            <a:r>
              <a:rPr lang="ru-RU" sz="1700"/>
              <a:t>Следует добавлять к жидкостям для внутривенного вливания калий в концентрации 40 ммоль / л после того, как пациент начнет мочится. </a:t>
            </a:r>
          </a:p>
          <a:p>
            <a:pPr>
              <a:lnSpc>
                <a:spcPct val="90000"/>
              </a:lnSpc>
            </a:pPr>
            <a:r>
              <a:rPr lang="ru-RU" sz="1700"/>
              <a:t>Терапию инсулином со скоростью от 0,05 до 0,1 единиц / кг / час следует начинать через 1-2 часа после начала внутривенной инфузии жидкости и продолжать до тех пор, пока ацидоз не будет купирован</a:t>
            </a:r>
          </a:p>
          <a:p>
            <a:pPr>
              <a:lnSpc>
                <a:spcPct val="90000"/>
              </a:lnSpc>
            </a:pPr>
            <a:r>
              <a:rPr lang="ru-RU" sz="1700"/>
              <a:t>Существует большая вероятность того, что уровень глюкозы в крови нормализуется со скоростью, превышающей метаболический ацидоз, поэтому следует добавлять в жидкости для внутривенного введения глюкозу, когда уровень глюкозы в плазме составляет 14-17 ммоль / л или если он быстро снижается (&gt; 5 ммоль / л / час) </a:t>
            </a:r>
          </a:p>
          <a:p>
            <a:pPr>
              <a:lnSpc>
                <a:spcPct val="90000"/>
              </a:lnSpc>
            </a:pPr>
            <a:r>
              <a:rPr lang="ru-RU" sz="1700"/>
              <a:t>Инсулин следует продолжать, так как он необходим для подавления липолиза и кетогенеза, ответственных за ацидоз. </a:t>
            </a:r>
          </a:p>
        </p:txBody>
      </p:sp>
    </p:spTree>
    <p:extLst>
      <p:ext uri="{BB962C8B-B14F-4D97-AF65-F5344CB8AC3E}">
        <p14:creationId xmlns:p14="http://schemas.microsoft.com/office/powerpoint/2010/main" val="37153617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5911E3A-C35B-4EF7-A355-B84E9A14A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9144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32" name="Group 9">
            <a:extLst>
              <a:ext uri="{FF2B5EF4-FFF2-40B4-BE49-F238E27FC236}">
                <a16:creationId xmlns:a16="http://schemas.microsoft.com/office/drawing/2014/main" id="{E21ADB3D-AD65-44B4-847D-5E90E90A5D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13133" y="0"/>
            <a:ext cx="9438087" cy="6853238"/>
            <a:chOff x="-417513" y="0"/>
            <a:chExt cx="12584114" cy="6853238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CF580C70-814C-4845-B645-919BFFBD16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7" name="Freeform 6">
              <a:extLst>
                <a:ext uri="{FF2B5EF4-FFF2-40B4-BE49-F238E27FC236}">
                  <a16:creationId xmlns:a16="http://schemas.microsoft.com/office/drawing/2014/main" id="{34D7BF57-4CAA-45B2-9EF0-0AA1FCF70B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7886F306-C03A-40C6-8FD5-DCE3D4595D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2FDC9A36-C7C3-47D7-A64E-ED25C47EC7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BB19BC37-158A-43DC-9A9E-E45CC71954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077654CC-108F-48D5-B5E9-437F164F52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A3CF3A63-1C1E-4E85-A78A-FDC16431E3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8740FC9A-72DD-4D9B-BA25-1CCED13524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7FBF5743-F2AE-4D0D-BCD1-01F7686D01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CED32316-D4F7-4795-BBE0-DEBB60E27C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583B23C9-B9B7-4E93-9538-CBE316F83F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id="{5B144260-9F2C-4ADB-A37C-1CFB4B428B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id="{53FF918D-79D3-4F55-A68C-0DD5880DAB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B9FC1440-933F-44FE-8D77-4827DD0F99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id="{0F67F308-A67C-4D2E-B081-59BB31D8EC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6" name="Freeform 20">
              <a:extLst>
                <a:ext uri="{FF2B5EF4-FFF2-40B4-BE49-F238E27FC236}">
                  <a16:creationId xmlns:a16="http://schemas.microsoft.com/office/drawing/2014/main" id="{80112F01-90EB-4AEC-A39C-5C6875FFB99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7" name="Freeform 21">
              <a:extLst>
                <a:ext uri="{FF2B5EF4-FFF2-40B4-BE49-F238E27FC236}">
                  <a16:creationId xmlns:a16="http://schemas.microsoft.com/office/drawing/2014/main" id="{893F6B05-90EB-4C75-A0F0-C7247553BD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8" name="Freeform 22">
              <a:extLst>
                <a:ext uri="{FF2B5EF4-FFF2-40B4-BE49-F238E27FC236}">
                  <a16:creationId xmlns:a16="http://schemas.microsoft.com/office/drawing/2014/main" id="{227B563B-E0C0-4D81-966D-B5E2DBAAE8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9" name="Freeform 23">
              <a:extLst>
                <a:ext uri="{FF2B5EF4-FFF2-40B4-BE49-F238E27FC236}">
                  <a16:creationId xmlns:a16="http://schemas.microsoft.com/office/drawing/2014/main" id="{130DF93D-D1FF-477A-BDCE-C8B01C3B47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0" name="Freeform 24">
              <a:extLst>
                <a:ext uri="{FF2B5EF4-FFF2-40B4-BE49-F238E27FC236}">
                  <a16:creationId xmlns:a16="http://schemas.microsoft.com/office/drawing/2014/main" id="{44ED67A1-C6FE-4AC8-8473-11DAC03DCD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1" name="Freeform 25">
              <a:extLst>
                <a:ext uri="{FF2B5EF4-FFF2-40B4-BE49-F238E27FC236}">
                  <a16:creationId xmlns:a16="http://schemas.microsoft.com/office/drawing/2014/main" id="{213A54F3-15FA-4C8F-8ABF-CE77E72196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F8A7F7F-DD1A-4F41-98AC-B9CE2A620C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00110" y="1699591"/>
            <a:ext cx="2755857" cy="3470421"/>
            <a:chOff x="697883" y="1816768"/>
            <a:chExt cx="3674476" cy="3470421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CEF47228-EB7C-4EBA-BE01-DA6CB24102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Isosceles Triangle 22">
              <a:extLst>
                <a:ext uri="{FF2B5EF4-FFF2-40B4-BE49-F238E27FC236}">
                  <a16:creationId xmlns:a16="http://schemas.microsoft.com/office/drawing/2014/main" id="{3D2FD25A-EFFD-4F5C-9258-981F5907DE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DCF573BC-A06F-4036-A3A8-9D07DDE622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C3C2F3-F88A-43EE-949B-B02895CA90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657" y="2415324"/>
            <a:ext cx="2588798" cy="2399869"/>
          </a:xfrm>
        </p:spPr>
        <p:txBody>
          <a:bodyPr>
            <a:normAutofit/>
          </a:bodyPr>
          <a:lstStyle/>
          <a:p>
            <a:r>
              <a:rPr lang="ru-RU" sz="3200">
                <a:solidFill>
                  <a:srgbClr val="FFFFFF"/>
                </a:solidFill>
              </a:rPr>
              <a:t>определение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1AB8455-9294-43F1-81C3-3091EA6C0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40480" y="804672"/>
            <a:ext cx="4711446" cy="5248656"/>
          </a:xfrm>
        </p:spPr>
        <p:txBody>
          <a:bodyPr anchor="ctr">
            <a:normAutofit/>
          </a:bodyPr>
          <a:lstStyle/>
          <a:p>
            <a:r>
              <a:rPr lang="ru-RU" sz="1700"/>
              <a:t>Причина развития комы у детей очень многофакториальна и предполагать в развитии комы только нейроинфекцию не всегда правильно.</a:t>
            </a:r>
          </a:p>
          <a:p>
            <a:r>
              <a:rPr lang="ru-RU" sz="1700"/>
              <a:t>Внимание должно быть уделено быстрому лечению пациента по алгоритму АВС, при этом, параллельно продумывая этиологические причины, назначая соответствующее дополнительное тестирование и определяя другую специфически направленную терапию. </a:t>
            </a:r>
          </a:p>
          <a:p>
            <a:r>
              <a:rPr lang="ru-RU" sz="1700"/>
              <a:t>Также имеет важное значение для лечения определение того, является ли состояние острым, подострым или хроническим, </a:t>
            </a:r>
          </a:p>
        </p:txBody>
      </p:sp>
    </p:spTree>
    <p:extLst>
      <p:ext uri="{BB962C8B-B14F-4D97-AF65-F5344CB8AC3E}">
        <p14:creationId xmlns:p14="http://schemas.microsoft.com/office/powerpoint/2010/main" val="175955124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5911E3A-C35B-4EF7-A355-B84E9A14A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9144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21ADB3D-AD65-44B4-847D-5E90E90A5D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13133" y="0"/>
            <a:ext cx="9438087" cy="6853238"/>
            <a:chOff x="-417513" y="0"/>
            <a:chExt cx="12584114" cy="6853238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CF580C70-814C-4845-B645-919BFFBD16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34D7BF57-4CAA-45B2-9EF0-0AA1FCF70B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7886F306-C03A-40C6-8FD5-DCE3D4595D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2FDC9A36-C7C3-47D7-A64E-ED25C47EC7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BB19BC37-158A-43DC-9A9E-E45CC71954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077654CC-108F-48D5-B5E9-437F164F52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A3CF3A63-1C1E-4E85-A78A-FDC16431E3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8740FC9A-72DD-4D9B-BA25-1CCED13524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7FBF5743-F2AE-4D0D-BCD1-01F7686D01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CED32316-D4F7-4795-BBE0-DEBB60E27C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583B23C9-B9B7-4E93-9538-CBE316F83F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id="{5B144260-9F2C-4ADB-A37C-1CFB4B428B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id="{53FF918D-79D3-4F55-A68C-0DD5880DAB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B9FC1440-933F-44FE-8D77-4827DD0F99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id="{0F67F308-A67C-4D2E-B081-59BB31D8EC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6" name="Freeform 20">
              <a:extLst>
                <a:ext uri="{FF2B5EF4-FFF2-40B4-BE49-F238E27FC236}">
                  <a16:creationId xmlns:a16="http://schemas.microsoft.com/office/drawing/2014/main" id="{80112F01-90EB-4AEC-A39C-5C6875FFB99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7" name="Freeform 21">
              <a:extLst>
                <a:ext uri="{FF2B5EF4-FFF2-40B4-BE49-F238E27FC236}">
                  <a16:creationId xmlns:a16="http://schemas.microsoft.com/office/drawing/2014/main" id="{893F6B05-90EB-4C75-A0F0-C7247553BD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8" name="Freeform 22">
              <a:extLst>
                <a:ext uri="{FF2B5EF4-FFF2-40B4-BE49-F238E27FC236}">
                  <a16:creationId xmlns:a16="http://schemas.microsoft.com/office/drawing/2014/main" id="{227B563B-E0C0-4D81-966D-B5E2DBAAE8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9" name="Freeform 23">
              <a:extLst>
                <a:ext uri="{FF2B5EF4-FFF2-40B4-BE49-F238E27FC236}">
                  <a16:creationId xmlns:a16="http://schemas.microsoft.com/office/drawing/2014/main" id="{130DF93D-D1FF-477A-BDCE-C8B01C3B47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0" name="Freeform 24">
              <a:extLst>
                <a:ext uri="{FF2B5EF4-FFF2-40B4-BE49-F238E27FC236}">
                  <a16:creationId xmlns:a16="http://schemas.microsoft.com/office/drawing/2014/main" id="{44ED67A1-C6FE-4AC8-8473-11DAC03DCD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1" name="Freeform 25">
              <a:extLst>
                <a:ext uri="{FF2B5EF4-FFF2-40B4-BE49-F238E27FC236}">
                  <a16:creationId xmlns:a16="http://schemas.microsoft.com/office/drawing/2014/main" id="{213A54F3-15FA-4C8F-8ABF-CE77E72196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F8A7F7F-DD1A-4F41-98AC-B9CE2A620C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00110" y="1699591"/>
            <a:ext cx="2755857" cy="3470421"/>
            <a:chOff x="697883" y="1816768"/>
            <a:chExt cx="3674476" cy="3470421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CEF47228-EB7C-4EBA-BE01-DA6CB24102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Isosceles Triangle 22">
              <a:extLst>
                <a:ext uri="{FF2B5EF4-FFF2-40B4-BE49-F238E27FC236}">
                  <a16:creationId xmlns:a16="http://schemas.microsoft.com/office/drawing/2014/main" id="{3D2FD25A-EFFD-4F5C-9258-981F5907DE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DCF573BC-A06F-4036-A3A8-9D07DDE622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74AB11-B2F2-493F-B3C4-D96CA9A953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657" y="2415324"/>
            <a:ext cx="2588798" cy="2399869"/>
          </a:xfrm>
        </p:spPr>
        <p:txBody>
          <a:bodyPr>
            <a:normAutofit/>
          </a:bodyPr>
          <a:lstStyle/>
          <a:p>
            <a:r>
              <a:rPr lang="ru-RU" sz="2200">
                <a:solidFill>
                  <a:srgbClr val="FFFFFF"/>
                </a:solidFill>
              </a:rPr>
              <a:t>МЕТАБОЛИЧЕСКАЯ ЭНЦЕФАЛОПАТИЯ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35F1C2-9E3B-41A6-8706-5BBE56D757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40480" y="804672"/>
            <a:ext cx="4711446" cy="5248656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ru-RU" sz="1600"/>
              <a:t>является результатом накопления нейротоксических субстратов и может прогрессировать в течение нескольких часов или дней</a:t>
            </a:r>
          </a:p>
          <a:p>
            <a:pPr>
              <a:lnSpc>
                <a:spcPct val="90000"/>
              </a:lnSpc>
            </a:pPr>
            <a:r>
              <a:rPr lang="ru-RU" sz="1600"/>
              <a:t>У ранее здоровых младенцев и детей признаки и симптомы могут быть первым проявлением врожденного нарушения обмена веществ и признаком начала серьезной печеночной или почечной недостаточности</a:t>
            </a:r>
          </a:p>
          <a:p>
            <a:pPr>
              <a:lnSpc>
                <a:spcPct val="90000"/>
              </a:lnSpc>
            </a:pPr>
            <a:r>
              <a:rPr lang="ru-RU" sz="1600"/>
              <a:t>У пациента, у которого известно, что есть нарушение обмена веществ, может возникнуть острая декомпенсация при интеркуррентной инфекции, длительном голодании или изменений в диете / приеме лекарств</a:t>
            </a:r>
          </a:p>
          <a:p>
            <a:pPr>
              <a:lnSpc>
                <a:spcPct val="90000"/>
              </a:lnSpc>
            </a:pPr>
            <a:r>
              <a:rPr lang="ru-RU" sz="1600"/>
              <a:t>Начальные обследования должны включать анализ крови, лактат, глюкоза, электролиты, аммиак, ферменты печени, тесты почечной функции и исследование коагуляции, а также сывороточные аминокислоты, органические кислоты мочи, карнитин в плазме, профиль ацилкарнитина и пируват</a:t>
            </a:r>
          </a:p>
        </p:txBody>
      </p:sp>
    </p:spTree>
    <p:extLst>
      <p:ext uri="{BB962C8B-B14F-4D97-AF65-F5344CB8AC3E}">
        <p14:creationId xmlns:p14="http://schemas.microsoft.com/office/powerpoint/2010/main" val="36358895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5911E3A-C35B-4EF7-A355-B84E9A14A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9144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21ADB3D-AD65-44B4-847D-5E90E90A5D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13133" y="0"/>
            <a:ext cx="9438087" cy="6853238"/>
            <a:chOff x="-417513" y="0"/>
            <a:chExt cx="12584114" cy="6853238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CF580C70-814C-4845-B645-919BFFBD16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34D7BF57-4CAA-45B2-9EF0-0AA1FCF70B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7886F306-C03A-40C6-8FD5-DCE3D4595D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2FDC9A36-C7C3-47D7-A64E-ED25C47EC7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BB19BC37-158A-43DC-9A9E-E45CC71954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077654CC-108F-48D5-B5E9-437F164F52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A3CF3A63-1C1E-4E85-A78A-FDC16431E3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8740FC9A-72DD-4D9B-BA25-1CCED13524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7FBF5743-F2AE-4D0D-BCD1-01F7686D01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CED32316-D4F7-4795-BBE0-DEBB60E27C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583B23C9-B9B7-4E93-9538-CBE316F83F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id="{5B144260-9F2C-4ADB-A37C-1CFB4B428B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id="{53FF918D-79D3-4F55-A68C-0DD5880DAB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B9FC1440-933F-44FE-8D77-4827DD0F99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id="{0F67F308-A67C-4D2E-B081-59BB31D8EC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6" name="Freeform 20">
              <a:extLst>
                <a:ext uri="{FF2B5EF4-FFF2-40B4-BE49-F238E27FC236}">
                  <a16:creationId xmlns:a16="http://schemas.microsoft.com/office/drawing/2014/main" id="{80112F01-90EB-4AEC-A39C-5C6875FFB99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7" name="Freeform 21">
              <a:extLst>
                <a:ext uri="{FF2B5EF4-FFF2-40B4-BE49-F238E27FC236}">
                  <a16:creationId xmlns:a16="http://schemas.microsoft.com/office/drawing/2014/main" id="{893F6B05-90EB-4C75-A0F0-C7247553BD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8" name="Freeform 22">
              <a:extLst>
                <a:ext uri="{FF2B5EF4-FFF2-40B4-BE49-F238E27FC236}">
                  <a16:creationId xmlns:a16="http://schemas.microsoft.com/office/drawing/2014/main" id="{227B563B-E0C0-4D81-966D-B5E2DBAAE8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9" name="Freeform 23">
              <a:extLst>
                <a:ext uri="{FF2B5EF4-FFF2-40B4-BE49-F238E27FC236}">
                  <a16:creationId xmlns:a16="http://schemas.microsoft.com/office/drawing/2014/main" id="{130DF93D-D1FF-477A-BDCE-C8B01C3B47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0" name="Freeform 24">
              <a:extLst>
                <a:ext uri="{FF2B5EF4-FFF2-40B4-BE49-F238E27FC236}">
                  <a16:creationId xmlns:a16="http://schemas.microsoft.com/office/drawing/2014/main" id="{44ED67A1-C6FE-4AC8-8473-11DAC03DCD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1" name="Freeform 25">
              <a:extLst>
                <a:ext uri="{FF2B5EF4-FFF2-40B4-BE49-F238E27FC236}">
                  <a16:creationId xmlns:a16="http://schemas.microsoft.com/office/drawing/2014/main" id="{213A54F3-15FA-4C8F-8ABF-CE77E72196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F8A7F7F-DD1A-4F41-98AC-B9CE2A620C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00110" y="1699591"/>
            <a:ext cx="2755857" cy="3470421"/>
            <a:chOff x="697883" y="1816768"/>
            <a:chExt cx="3674476" cy="3470421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CEF47228-EB7C-4EBA-BE01-DA6CB24102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Isosceles Triangle 22">
              <a:extLst>
                <a:ext uri="{FF2B5EF4-FFF2-40B4-BE49-F238E27FC236}">
                  <a16:creationId xmlns:a16="http://schemas.microsoft.com/office/drawing/2014/main" id="{3D2FD25A-EFFD-4F5C-9258-981F5907DE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DCF573BC-A06F-4036-A3A8-9D07DDE622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1F8488-5B1F-4CE9-B382-8F6156688F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657" y="2415324"/>
            <a:ext cx="2588798" cy="2399869"/>
          </a:xfrm>
        </p:spPr>
        <p:txBody>
          <a:bodyPr>
            <a:normAutofit/>
          </a:bodyPr>
          <a:lstStyle/>
          <a:p>
            <a:r>
              <a:rPr lang="ru-RU" sz="2200">
                <a:solidFill>
                  <a:srgbClr val="FFFFFF"/>
                </a:solidFill>
              </a:rPr>
              <a:t>МЕТАБОЛИЧЕСКАЯ ЭНЦЕФАЛОПАТИЯ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EA4731F-B8DA-440A-B341-76508D2C4C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40480" y="804672"/>
            <a:ext cx="4711446" cy="5248656"/>
          </a:xfrm>
        </p:spPr>
        <p:txBody>
          <a:bodyPr anchor="ctr">
            <a:normAutofit/>
          </a:bodyPr>
          <a:lstStyle/>
          <a:p>
            <a:r>
              <a:rPr lang="ru-RU" sz="1700" dirty="0"/>
              <a:t>Повышенные концентрации аммиака (&gt; 150 </a:t>
            </a:r>
            <a:r>
              <a:rPr lang="ru-RU" sz="1700" dirty="0" err="1"/>
              <a:t>мкмоль</a:t>
            </a:r>
            <a:r>
              <a:rPr lang="ru-RU" sz="1700" dirty="0"/>
              <a:t> / л)</a:t>
            </a:r>
          </a:p>
          <a:p>
            <a:r>
              <a:rPr lang="ru-RU" sz="1700" dirty="0"/>
              <a:t>Тяжелая </a:t>
            </a:r>
            <a:r>
              <a:rPr lang="ru-RU" sz="1700" dirty="0" err="1"/>
              <a:t>гипераммонемия</a:t>
            </a:r>
            <a:r>
              <a:rPr lang="ru-RU" sz="1700" dirty="0"/>
              <a:t> требует лечения внутричерепной гипертензии, следуя тем же базовым принципам, которые используются для лечения у пациентов с тяжелой черепно-мозговой травмой. Кроме того, эти пациенты должны получать «</a:t>
            </a:r>
            <a:r>
              <a:rPr lang="ru-RU" sz="1700" b="1" dirty="0" err="1"/>
              <a:t>nil</a:t>
            </a:r>
            <a:r>
              <a:rPr lang="ru-RU" sz="1700" b="1" dirty="0"/>
              <a:t> </a:t>
            </a:r>
            <a:r>
              <a:rPr lang="ru-RU" sz="1700" b="1" dirty="0" err="1"/>
              <a:t>per</a:t>
            </a:r>
            <a:r>
              <a:rPr lang="ru-RU" sz="1700" b="1" dirty="0"/>
              <a:t> </a:t>
            </a:r>
            <a:r>
              <a:rPr lang="ru-RU" sz="1700" b="1" dirty="0" err="1"/>
              <a:t>os</a:t>
            </a:r>
            <a:r>
              <a:rPr lang="ru-RU" sz="1700" b="1" dirty="0"/>
              <a:t>»</a:t>
            </a:r>
            <a:r>
              <a:rPr lang="ru-RU" sz="1700" dirty="0"/>
              <a:t> и иметь непрерывный источник глюкозы 10% внутривенно при поддержке до 150% от потребностей для того, чтобы избежать катаболического состояния, которое может усугубить </a:t>
            </a:r>
            <a:r>
              <a:rPr lang="ru-RU" sz="1700" dirty="0" err="1"/>
              <a:t>гипераммонемию</a:t>
            </a:r>
            <a:endParaRPr lang="ru-RU" sz="1700" dirty="0"/>
          </a:p>
          <a:p>
            <a:r>
              <a:rPr lang="ru-RU" sz="1700" dirty="0"/>
              <a:t>Противопоказана </a:t>
            </a:r>
            <a:r>
              <a:rPr lang="ru-RU" sz="1700" dirty="0" err="1"/>
              <a:t>вальпроевая</a:t>
            </a:r>
            <a:r>
              <a:rPr lang="ru-RU" sz="1700" dirty="0"/>
              <a:t> кислота</a:t>
            </a:r>
          </a:p>
          <a:p>
            <a:endParaRPr lang="ru-RU" sz="1700" dirty="0"/>
          </a:p>
        </p:txBody>
      </p:sp>
    </p:spTree>
    <p:extLst>
      <p:ext uri="{BB962C8B-B14F-4D97-AF65-F5344CB8AC3E}">
        <p14:creationId xmlns:p14="http://schemas.microsoft.com/office/powerpoint/2010/main" val="717137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15911E3A-C35B-4EF7-A355-B84E9A14A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9144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21ADB3D-AD65-44B4-847D-5E90E90A5D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13134" y="0"/>
            <a:ext cx="9438087" cy="6853238"/>
            <a:chOff x="-417513" y="0"/>
            <a:chExt cx="12584114" cy="6853238"/>
          </a:xfrm>
        </p:grpSpPr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CF580C70-814C-4845-B645-919BFFBD16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id="{34D7BF57-4CAA-45B2-9EF0-0AA1FCF70B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0" name="Freeform 7">
              <a:extLst>
                <a:ext uri="{FF2B5EF4-FFF2-40B4-BE49-F238E27FC236}">
                  <a16:creationId xmlns:a16="http://schemas.microsoft.com/office/drawing/2014/main" id="{7886F306-C03A-40C6-8FD5-DCE3D4595D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1" name="Freeform 8">
              <a:extLst>
                <a:ext uri="{FF2B5EF4-FFF2-40B4-BE49-F238E27FC236}">
                  <a16:creationId xmlns:a16="http://schemas.microsoft.com/office/drawing/2014/main" id="{2FDC9A36-C7C3-47D7-A64E-ED25C47EC7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2" name="Freeform 9">
              <a:extLst>
                <a:ext uri="{FF2B5EF4-FFF2-40B4-BE49-F238E27FC236}">
                  <a16:creationId xmlns:a16="http://schemas.microsoft.com/office/drawing/2014/main" id="{BB19BC37-158A-43DC-9A9E-E45CC71954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id="{077654CC-108F-48D5-B5E9-437F164F52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A3CF3A63-1C1E-4E85-A78A-FDC16431E3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5" name="Freeform 12">
              <a:extLst>
                <a:ext uri="{FF2B5EF4-FFF2-40B4-BE49-F238E27FC236}">
                  <a16:creationId xmlns:a16="http://schemas.microsoft.com/office/drawing/2014/main" id="{8740FC9A-72DD-4D9B-BA25-1CCED13524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6" name="Freeform 13">
              <a:extLst>
                <a:ext uri="{FF2B5EF4-FFF2-40B4-BE49-F238E27FC236}">
                  <a16:creationId xmlns:a16="http://schemas.microsoft.com/office/drawing/2014/main" id="{7FBF5743-F2AE-4D0D-BCD1-01F7686D01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7" name="Freeform 14">
              <a:extLst>
                <a:ext uri="{FF2B5EF4-FFF2-40B4-BE49-F238E27FC236}">
                  <a16:creationId xmlns:a16="http://schemas.microsoft.com/office/drawing/2014/main" id="{CED32316-D4F7-4795-BBE0-DEBB60E27C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8" name="Freeform 15">
              <a:extLst>
                <a:ext uri="{FF2B5EF4-FFF2-40B4-BE49-F238E27FC236}">
                  <a16:creationId xmlns:a16="http://schemas.microsoft.com/office/drawing/2014/main" id="{583B23C9-B9B7-4E93-9538-CBE316F83F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9" name="Freeform 16">
              <a:extLst>
                <a:ext uri="{FF2B5EF4-FFF2-40B4-BE49-F238E27FC236}">
                  <a16:creationId xmlns:a16="http://schemas.microsoft.com/office/drawing/2014/main" id="{5B144260-9F2C-4ADB-A37C-1CFB4B428B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0" name="Freeform 17">
              <a:extLst>
                <a:ext uri="{FF2B5EF4-FFF2-40B4-BE49-F238E27FC236}">
                  <a16:creationId xmlns:a16="http://schemas.microsoft.com/office/drawing/2014/main" id="{53FF918D-79D3-4F55-A68C-0DD5880DAB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1" name="Freeform 18">
              <a:extLst>
                <a:ext uri="{FF2B5EF4-FFF2-40B4-BE49-F238E27FC236}">
                  <a16:creationId xmlns:a16="http://schemas.microsoft.com/office/drawing/2014/main" id="{B9FC1440-933F-44FE-8D77-4827DD0F99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2" name="Freeform 19">
              <a:extLst>
                <a:ext uri="{FF2B5EF4-FFF2-40B4-BE49-F238E27FC236}">
                  <a16:creationId xmlns:a16="http://schemas.microsoft.com/office/drawing/2014/main" id="{0F67F308-A67C-4D2E-B081-59BB31D8EC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3" name="Freeform 20">
              <a:extLst>
                <a:ext uri="{FF2B5EF4-FFF2-40B4-BE49-F238E27FC236}">
                  <a16:creationId xmlns:a16="http://schemas.microsoft.com/office/drawing/2014/main" id="{80112F01-90EB-4AEC-A39C-5C6875FFB99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4" name="Freeform 21">
              <a:extLst>
                <a:ext uri="{FF2B5EF4-FFF2-40B4-BE49-F238E27FC236}">
                  <a16:creationId xmlns:a16="http://schemas.microsoft.com/office/drawing/2014/main" id="{893F6B05-90EB-4C75-A0F0-C7247553BD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5" name="Freeform 22">
              <a:extLst>
                <a:ext uri="{FF2B5EF4-FFF2-40B4-BE49-F238E27FC236}">
                  <a16:creationId xmlns:a16="http://schemas.microsoft.com/office/drawing/2014/main" id="{227B563B-E0C0-4D81-966D-B5E2DBAAE8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6" name="Freeform 23">
              <a:extLst>
                <a:ext uri="{FF2B5EF4-FFF2-40B4-BE49-F238E27FC236}">
                  <a16:creationId xmlns:a16="http://schemas.microsoft.com/office/drawing/2014/main" id="{130DF93D-D1FF-477A-BDCE-C8B01C3B47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7" name="Freeform 24">
              <a:extLst>
                <a:ext uri="{FF2B5EF4-FFF2-40B4-BE49-F238E27FC236}">
                  <a16:creationId xmlns:a16="http://schemas.microsoft.com/office/drawing/2014/main" id="{44ED67A1-C6FE-4AC8-8473-11DAC03DCD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8" name="Freeform 25">
              <a:extLst>
                <a:ext uri="{FF2B5EF4-FFF2-40B4-BE49-F238E27FC236}">
                  <a16:creationId xmlns:a16="http://schemas.microsoft.com/office/drawing/2014/main" id="{213A54F3-15FA-4C8F-8ABF-CE77E72196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5F8A7F7F-DD1A-4F41-98AC-B9CE2A620C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00108" y="1699589"/>
            <a:ext cx="2755857" cy="3470421"/>
            <a:chOff x="697883" y="1816768"/>
            <a:chExt cx="3674476" cy="3470421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CEF47228-EB7C-4EBA-BE01-DA6CB24102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2" name="Isosceles Triangle 22">
              <a:extLst>
                <a:ext uri="{FF2B5EF4-FFF2-40B4-BE49-F238E27FC236}">
                  <a16:creationId xmlns:a16="http://schemas.microsoft.com/office/drawing/2014/main" id="{3D2FD25A-EFFD-4F5C-9258-981F5907DE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DCF573BC-A06F-4036-A3A8-9D07DDE622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9FFFD1-1419-4C4D-83E0-3776C5D60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657" y="2415322"/>
            <a:ext cx="2588798" cy="2399869"/>
          </a:xfrm>
        </p:spPr>
        <p:txBody>
          <a:bodyPr>
            <a:normAutofit/>
          </a:bodyPr>
          <a:lstStyle/>
          <a:p>
            <a:r>
              <a:rPr lang="ru-RU" sz="2200">
                <a:solidFill>
                  <a:srgbClr val="FFFFFF"/>
                </a:solidFill>
              </a:rPr>
              <a:t>МЕТАБОЛИЧЕСКАЯ ЭНЦЕФАЛОПАТИЯ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4BD5CB6-320C-4C21-9B92-7BA600CF4B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40480" y="804672"/>
            <a:ext cx="4711446" cy="5248656"/>
          </a:xfrm>
        </p:spPr>
        <p:txBody>
          <a:bodyPr anchor="ctr">
            <a:normAutofit/>
          </a:bodyPr>
          <a:lstStyle/>
          <a:p>
            <a:r>
              <a:rPr lang="ru-RU" sz="1700"/>
              <a:t>Ранняя идентификация и лечение очень важны, так как многие пациенты с легкой и умеренной печеночной энцефалопатией и гипераммонемией, вторичной по отношению к молниеносной печеночной недостаточности, больше не будут иметь возможность трансплантации, если присутствует терминальная внутричерепная гипертензия.</a:t>
            </a:r>
          </a:p>
          <a:p>
            <a:endParaRPr lang="ru-RU" sz="1700"/>
          </a:p>
        </p:txBody>
      </p:sp>
    </p:spTree>
    <p:extLst>
      <p:ext uri="{BB962C8B-B14F-4D97-AF65-F5344CB8AC3E}">
        <p14:creationId xmlns:p14="http://schemas.microsoft.com/office/powerpoint/2010/main" val="11931093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B854194-185D-494D-905C-7C7CB2E3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456158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4F5FA0D-0104-4987-8241-EFF7C85B88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9143999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897127E-6CEF-446C-BE87-93B7C46E49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14DE62-A205-4835-AD81-52CF4B9213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61" y="2053641"/>
            <a:ext cx="2751871" cy="2760098"/>
          </a:xfrm>
        </p:spPr>
        <p:txBody>
          <a:bodyPr>
            <a:normAutofit/>
          </a:bodyPr>
          <a:lstStyle/>
          <a:p>
            <a:r>
              <a:rPr lang="ru-RU" sz="3400">
                <a:solidFill>
                  <a:srgbClr val="FFFFFF"/>
                </a:solidFill>
              </a:rPr>
              <a:t>ПОШАГОВЫЕ ДЕЙСТВИЯ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F0B940E-B437-4734-ADB1-0527B82566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7932" y="801866"/>
            <a:ext cx="3979563" cy="5230634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ru-RU" sz="1200" dirty="0">
                <a:solidFill>
                  <a:srgbClr val="000000"/>
                </a:solidFill>
              </a:rPr>
              <a:t>Установить и поддерживать дыхательные пути: </a:t>
            </a:r>
            <a:r>
              <a:rPr lang="ru-RU" sz="1200" dirty="0" err="1">
                <a:solidFill>
                  <a:srgbClr val="000000"/>
                </a:solidFill>
              </a:rPr>
              <a:t>интубировать</a:t>
            </a:r>
            <a:r>
              <a:rPr lang="ru-RU" sz="1200" dirty="0">
                <a:solidFill>
                  <a:srgbClr val="000000"/>
                </a:solidFill>
              </a:rPr>
              <a:t> если:  ШКГ ≤ 8, нарушены дыхательные рефлексы, нарушено дыхание, признаки повышения ВЧД, сатурация кислорода  &lt;92%, несмотря на высокий поток кислорода, рефрактерный к волемической нагрузке шок.</a:t>
            </a:r>
          </a:p>
          <a:p>
            <a:pPr>
              <a:lnSpc>
                <a:spcPct val="90000"/>
              </a:lnSpc>
            </a:pPr>
            <a:r>
              <a:rPr lang="ru-RU" sz="1200" dirty="0">
                <a:solidFill>
                  <a:srgbClr val="000000"/>
                </a:solidFill>
              </a:rPr>
              <a:t>Оксигенация. Вентиляция, если показано</a:t>
            </a:r>
          </a:p>
          <a:p>
            <a:pPr>
              <a:lnSpc>
                <a:spcPct val="90000"/>
              </a:lnSpc>
            </a:pPr>
            <a:r>
              <a:rPr lang="ru-RU" sz="1200" dirty="0">
                <a:solidFill>
                  <a:srgbClr val="000000"/>
                </a:solidFill>
              </a:rPr>
              <a:t>Циркуляция: установить внутривенный доступ, взять пробы (электролиты, </a:t>
            </a:r>
            <a:r>
              <a:rPr lang="ru-RU" sz="1200" dirty="0" err="1">
                <a:solidFill>
                  <a:srgbClr val="000000"/>
                </a:solidFill>
              </a:rPr>
              <a:t>газы</a:t>
            </a:r>
            <a:r>
              <a:rPr lang="ru-RU" sz="1200" dirty="0">
                <a:solidFill>
                  <a:srgbClr val="000000"/>
                </a:solidFill>
              </a:rPr>
              <a:t> артериальной крови, лактат, ОАК с тромбоцитами, «толстая капля», печеночные и сердечные ферменты, культура крови, сахар и кетоны мочи).</a:t>
            </a:r>
          </a:p>
          <a:p>
            <a:pPr>
              <a:lnSpc>
                <a:spcPct val="90000"/>
              </a:lnSpc>
            </a:pPr>
            <a:r>
              <a:rPr lang="ru-RU" sz="1200" dirty="0">
                <a:solidFill>
                  <a:srgbClr val="000000"/>
                </a:solidFill>
              </a:rPr>
              <a:t>Болюс жидкости при недостаточности кровообращения (20 мл / кг физиологический раствор), при необходимости </a:t>
            </a:r>
            <a:r>
              <a:rPr lang="ru-RU" sz="1200" dirty="0" err="1">
                <a:solidFill>
                  <a:srgbClr val="000000"/>
                </a:solidFill>
              </a:rPr>
              <a:t>инотроп</a:t>
            </a:r>
            <a:r>
              <a:rPr lang="ru-RU" sz="1200" dirty="0">
                <a:solidFill>
                  <a:srgbClr val="000000"/>
                </a:solidFill>
              </a:rPr>
              <a:t>.</a:t>
            </a:r>
          </a:p>
          <a:p>
            <a:pPr>
              <a:lnSpc>
                <a:spcPct val="90000"/>
              </a:lnSpc>
            </a:pPr>
            <a:r>
              <a:rPr lang="ru-RU" sz="1200" dirty="0">
                <a:solidFill>
                  <a:srgbClr val="000000"/>
                </a:solidFill>
              </a:rPr>
              <a:t>Глюкоза в крови: выполнить экспресс анализ и дать декстрозу &lt;2,8 ммоль / л</a:t>
            </a:r>
          </a:p>
          <a:p>
            <a:pPr>
              <a:lnSpc>
                <a:spcPct val="90000"/>
              </a:lnSpc>
            </a:pPr>
            <a:r>
              <a:rPr lang="ru-RU" sz="1200" dirty="0">
                <a:solidFill>
                  <a:srgbClr val="000000"/>
                </a:solidFill>
              </a:rPr>
              <a:t>Выявить признаки вклинения или повышенного ВЧД: если оно присутствует, то: дайте 15% </a:t>
            </a:r>
            <a:r>
              <a:rPr lang="ru-RU" sz="1200" dirty="0" err="1">
                <a:solidFill>
                  <a:srgbClr val="000000"/>
                </a:solidFill>
              </a:rPr>
              <a:t>маннита</a:t>
            </a:r>
            <a:r>
              <a:rPr lang="ru-RU" sz="1200" dirty="0">
                <a:solidFill>
                  <a:srgbClr val="000000"/>
                </a:solidFill>
              </a:rPr>
              <a:t> или 3% раствор натрия хлорида (если у пациента шок), интубация и кратковременная гипервентиляции (PaCO2: 30-35 мм рт. Ст.): GCS &lt;8, анизокория, нарушенная реакция на свет зрачка, отсутствие симптома «кукольных глаз», аномальный тонус / положение, гипертония с брадикардией, нарушенное дыхание.</a:t>
            </a:r>
          </a:p>
          <a:p>
            <a:pPr>
              <a:lnSpc>
                <a:spcPct val="90000"/>
              </a:lnSpc>
            </a:pPr>
            <a:r>
              <a:rPr lang="ru-RU" sz="1200" dirty="0">
                <a:solidFill>
                  <a:srgbClr val="000000"/>
                </a:solidFill>
              </a:rPr>
              <a:t>Температура: лечить лихорадку или переохлаждение</a:t>
            </a:r>
          </a:p>
          <a:p>
            <a:pPr>
              <a:lnSpc>
                <a:spcPct val="90000"/>
              </a:lnSpc>
            </a:pPr>
            <a:endParaRPr lang="ru-RU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23311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499AD7B-99D4-4755-8966-F7BA042690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857250"/>
            <a:ext cx="4085190" cy="51435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A06F89A-489D-4383-94C5-42F7FF2E9A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68A160-1427-460F-BD35-6DD821E909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62" y="2374679"/>
            <a:ext cx="2744833" cy="2115681"/>
          </a:xfrm>
        </p:spPr>
        <p:txBody>
          <a:bodyPr>
            <a:normAutofit/>
          </a:bodyPr>
          <a:lstStyle/>
          <a:p>
            <a:r>
              <a:rPr lang="ru-RU" sz="3000">
                <a:solidFill>
                  <a:srgbClr val="FFFFFF"/>
                </a:solidFill>
              </a:rPr>
              <a:t>ПОШАГОВЫЕ ДЕЙСТВИЯ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20430B3D-A3CA-4FAE-81B4-0A9FA8BED7A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93747788"/>
              </p:ext>
            </p:extLst>
          </p:nvPr>
        </p:nvGraphicFramePr>
        <p:xfrm>
          <a:off x="4152275" y="1320723"/>
          <a:ext cx="4636126" cy="42165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42398">
                  <a:extLst>
                    <a:ext uri="{9D8B030D-6E8A-4147-A177-3AD203B41FA5}">
                      <a16:colId xmlns:a16="http://schemas.microsoft.com/office/drawing/2014/main" val="4281003563"/>
                    </a:ext>
                  </a:extLst>
                </a:gridCol>
                <a:gridCol w="2393728">
                  <a:extLst>
                    <a:ext uri="{9D8B030D-6E8A-4147-A177-3AD203B41FA5}">
                      <a16:colId xmlns:a16="http://schemas.microsoft.com/office/drawing/2014/main" val="2026671321"/>
                    </a:ext>
                  </a:extLst>
                </a:gridCol>
              </a:tblGrid>
              <a:tr h="2022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Обратить внимание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787" marR="487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Если присутствует, то думать о…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787" marR="48787" marT="0" marB="0"/>
                </a:tc>
                <a:extLst>
                  <a:ext uri="{0D108BD9-81ED-4DB2-BD59-A6C34878D82A}">
                    <a16:rowId xmlns:a16="http://schemas.microsoft.com/office/drawing/2014/main" val="1036148286"/>
                  </a:ext>
                </a:extLst>
              </a:tr>
              <a:tr h="75909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Бледность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787" marR="487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Церебральная малярия. Внутричерепное кровоизлияние. Гемолитико- уремический синдром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787" marR="48787" marT="0" marB="0"/>
                </a:tc>
                <a:extLst>
                  <a:ext uri="{0D108BD9-81ED-4DB2-BD59-A6C34878D82A}">
                    <a16:rowId xmlns:a16="http://schemas.microsoft.com/office/drawing/2014/main" val="2150753123"/>
                  </a:ext>
                </a:extLst>
              </a:tr>
              <a:tr h="75909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Желтуха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787" marR="487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Печеночная энцефалопатия, лептоспироз, осложненная малярия. ГУС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787" marR="48787" marT="0" marB="0"/>
                </a:tc>
                <a:extLst>
                  <a:ext uri="{0D108BD9-81ED-4DB2-BD59-A6C34878D82A}">
                    <a16:rowId xmlns:a16="http://schemas.microsoft.com/office/drawing/2014/main" val="1998560681"/>
                  </a:ext>
                </a:extLst>
              </a:tr>
              <a:tr h="2022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Сыпь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787" marR="487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Менингококкемия, денге. Корь.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787" marR="48787" marT="0" marB="0"/>
                </a:tc>
                <a:extLst>
                  <a:ext uri="{0D108BD9-81ED-4DB2-BD59-A6C34878D82A}">
                    <a16:rowId xmlns:a16="http://schemas.microsoft.com/office/drawing/2014/main" val="1671160862"/>
                  </a:ext>
                </a:extLst>
              </a:tr>
              <a:tr h="9447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Петехии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787" marR="487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Риккетсиозные заболевания.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Арбовирусные заболевания Денге. Менингококцемия. Геморрагические лихорадки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787" marR="48787" marT="0" marB="0"/>
                </a:tc>
                <a:extLst>
                  <a:ext uri="{0D108BD9-81ED-4DB2-BD59-A6C34878D82A}">
                    <a16:rowId xmlns:a16="http://schemas.microsoft.com/office/drawing/2014/main" val="2010467551"/>
                  </a:ext>
                </a:extLst>
              </a:tr>
              <a:tr h="5734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Гематомы головы и головы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787" marR="487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Травматические / неслучайные травмы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787" marR="48787" marT="0" marB="0"/>
                </a:tc>
                <a:extLst>
                  <a:ext uri="{0D108BD9-81ED-4DB2-BD59-A6C34878D82A}">
                    <a16:rowId xmlns:a16="http://schemas.microsoft.com/office/drawing/2014/main" val="4266541930"/>
                  </a:ext>
                </a:extLst>
              </a:tr>
              <a:tr h="3878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Дисморфизм. Невро-кутанные проявления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787" marR="487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Возможность судорог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787" marR="48787" marT="0" marB="0"/>
                </a:tc>
                <a:extLst>
                  <a:ext uri="{0D108BD9-81ED-4DB2-BD59-A6C34878D82A}">
                    <a16:rowId xmlns:a16="http://schemas.microsoft.com/office/drawing/2014/main" val="3987474167"/>
                  </a:ext>
                </a:extLst>
              </a:tr>
              <a:tr h="3878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Аномальный запах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787" marR="487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Диабетический кетоацидоз, печеночная кома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787" marR="48787" marT="0" marB="0"/>
                </a:tc>
                <a:extLst>
                  <a:ext uri="{0D108BD9-81ED-4DB2-BD59-A6C34878D82A}">
                    <a16:rowId xmlns:a16="http://schemas.microsoft.com/office/drawing/2014/main" val="33775894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234170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8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283551" y="343486"/>
            <a:ext cx="8579094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71C66F-2771-42A9-B2BD-BB6EFE54D7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556" y="466580"/>
            <a:ext cx="8354891" cy="930447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4700">
                <a:solidFill>
                  <a:srgbClr val="FFFFFF"/>
                </a:solidFill>
              </a:rPr>
              <a:t>ПОШАГОВЫЕ ДЕЙСТВИЯ</a:t>
            </a:r>
          </a:p>
        </p:txBody>
      </p:sp>
      <p:cxnSp>
        <p:nvCxnSpPr>
          <p:cNvPr id="14" name="Straight Connector 10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657350" y="1448631"/>
            <a:ext cx="58293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92F5AEEC-199B-4D14-9DD3-6807E1E89B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60669" y="2509913"/>
            <a:ext cx="5581341" cy="3997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53787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4F5FA0D-0104-4987-8241-EFF7C85B88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4567929" cy="6858000"/>
          </a:xfrm>
          <a:prstGeom prst="rect">
            <a:avLst/>
          </a:prstGeom>
          <a:gradFill>
            <a:gsLst>
              <a:gs pos="0">
                <a:srgbClr val="00B0F0">
                  <a:lumMod val="90000"/>
                </a:srgbClr>
              </a:gs>
              <a:gs pos="25000">
                <a:srgbClr val="00B0F0">
                  <a:lumMod val="90000"/>
                </a:srgb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897127E-6CEF-446C-BE87-93B7C46E49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348EB4-2400-454D-A5BC-8A7AB51C0A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61" y="2053641"/>
            <a:ext cx="2751871" cy="2760098"/>
          </a:xfrm>
        </p:spPr>
        <p:txBody>
          <a:bodyPr>
            <a:normAutofit/>
          </a:bodyPr>
          <a:lstStyle/>
          <a:p>
            <a:r>
              <a:rPr lang="ru-RU" sz="3400">
                <a:solidFill>
                  <a:srgbClr val="FFFFFF"/>
                </a:solidFill>
              </a:rPr>
              <a:t>ПОШАГОВЫЕ ДЕЙСТВИЯ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24C25FB-7C86-4E80-B2C8-8323D5A088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7932" y="801866"/>
            <a:ext cx="3979563" cy="5230634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ru-RU" sz="1800">
                <a:solidFill>
                  <a:srgbClr val="000000"/>
                </a:solidFill>
              </a:rPr>
              <a:t>КТ: у пациентов с признаками повышения ВЧД, очаговым неврологическим дефицитом, необъяснимым измененным сознанием, подозрением на вклинение.</a:t>
            </a:r>
          </a:p>
          <a:p>
            <a:pPr>
              <a:lnSpc>
                <a:spcPct val="90000"/>
              </a:lnSpc>
            </a:pPr>
            <a:r>
              <a:rPr lang="ru-RU" sz="1800">
                <a:solidFill>
                  <a:srgbClr val="000000"/>
                </a:solidFill>
              </a:rPr>
              <a:t>СМЖ при подозрении на менингит / энцефалит: (если пункция противопоказана, ввести в/в антибиотики и ацикловир). Цитология, биохимия, культура. Латексная агглютинация. . Окраска по Граму. Продолжительность болезни&gt; 1 нед ПЦР на туберкулез, вирусы герпеса.</a:t>
            </a:r>
          </a:p>
          <a:p>
            <a:pPr>
              <a:lnSpc>
                <a:spcPct val="90000"/>
              </a:lnSpc>
            </a:pPr>
            <a:r>
              <a:rPr lang="ru-RU" sz="1800">
                <a:solidFill>
                  <a:srgbClr val="000000"/>
                </a:solidFill>
              </a:rPr>
              <a:t>Исследования согласно проявлениям болезни: серология Денге. Видаля. Серология для других возбудителей: лептоспира, микоплазма, риккетсия</a:t>
            </a:r>
          </a:p>
          <a:p>
            <a:pPr>
              <a:lnSpc>
                <a:spcPct val="90000"/>
              </a:lnSpc>
            </a:pPr>
            <a:endParaRPr lang="ru-RU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501868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4F5FA0D-0104-4987-8241-EFF7C85B88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4567929" cy="6858000"/>
          </a:xfrm>
          <a:prstGeom prst="rect">
            <a:avLst/>
          </a:prstGeom>
          <a:gradFill>
            <a:gsLst>
              <a:gs pos="0">
                <a:schemeClr val="accent6">
                  <a:lumMod val="90000"/>
                </a:schemeClr>
              </a:gs>
              <a:gs pos="25000">
                <a:schemeClr val="accent6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897127E-6CEF-446C-BE87-93B7C46E49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9B0C70-E861-46B1-BD1F-A73C1E7AD8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61" y="2053641"/>
            <a:ext cx="2751871" cy="2760098"/>
          </a:xfrm>
        </p:spPr>
        <p:txBody>
          <a:bodyPr>
            <a:normAutofit/>
          </a:bodyPr>
          <a:lstStyle/>
          <a:p>
            <a:r>
              <a:rPr lang="ru-RU" sz="3400">
                <a:solidFill>
                  <a:srgbClr val="FFFFFF"/>
                </a:solidFill>
              </a:rPr>
              <a:t>ПОШАГОВЫЕ ДЕЙСТВИЯ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8B74FC9-8E29-4951-90FE-220FA41246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7932" y="801866"/>
            <a:ext cx="3979563" cy="5230634"/>
          </a:xfrm>
        </p:spPr>
        <p:txBody>
          <a:bodyPr anchor="ctr">
            <a:normAutofit/>
          </a:bodyPr>
          <a:lstStyle/>
          <a:p>
            <a:r>
              <a:rPr lang="ru-RU" sz="1900">
                <a:solidFill>
                  <a:srgbClr val="000000"/>
                </a:solidFill>
              </a:rPr>
              <a:t>Шок - лечить шок в соответствии с рекомендациями PALS</a:t>
            </a:r>
          </a:p>
          <a:p>
            <a:r>
              <a:rPr lang="ru-RU" sz="1900">
                <a:solidFill>
                  <a:srgbClr val="000000"/>
                </a:solidFill>
              </a:rPr>
              <a:t>Сепсис- начать антибиотики широкого спектра действия</a:t>
            </a:r>
          </a:p>
          <a:p>
            <a:r>
              <a:rPr lang="ru-RU" sz="1900">
                <a:solidFill>
                  <a:srgbClr val="000000"/>
                </a:solidFill>
              </a:rPr>
              <a:t>Гипогликемия - уровень сахара в крови: &lt;2,8 ммоль/л, 2 мл / кг, 10% глюкозы, затем титрование 6-8 мг/кг/мин для поддержания эугликемии.</a:t>
            </a:r>
          </a:p>
          <a:p>
            <a:r>
              <a:rPr lang="ru-RU" sz="1900">
                <a:solidFill>
                  <a:srgbClr val="000000"/>
                </a:solidFill>
              </a:rPr>
              <a:t>Судороги: диазепам 0,1 – 0,2 мг/кг</a:t>
            </a:r>
          </a:p>
          <a:p>
            <a:r>
              <a:rPr lang="ru-RU" sz="1900">
                <a:solidFill>
                  <a:srgbClr val="000000"/>
                </a:solidFill>
              </a:rPr>
              <a:t>Повышенное ВЧД: см. Протокол о повышенном ICP</a:t>
            </a:r>
          </a:p>
          <a:p>
            <a:r>
              <a:rPr lang="ru-RU" sz="1900">
                <a:solidFill>
                  <a:srgbClr val="000000"/>
                </a:solidFill>
              </a:rPr>
              <a:t>Лечиение дизэлектролитемии и кислотно-щелочной дисбаланса</a:t>
            </a:r>
          </a:p>
          <a:p>
            <a:endParaRPr lang="ru-RU" sz="19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52490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4F5FA0D-0104-4987-8241-EFF7C85B88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4567929" cy="6858000"/>
          </a:xfrm>
          <a:prstGeom prst="rect">
            <a:avLst/>
          </a:prstGeom>
          <a:gradFill>
            <a:gsLst>
              <a:gs pos="0">
                <a:srgbClr val="E3411B">
                  <a:lumMod val="90000"/>
                </a:srgbClr>
              </a:gs>
              <a:gs pos="25000">
                <a:srgbClr val="E3411B">
                  <a:lumMod val="90000"/>
                </a:srgb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897127E-6CEF-446C-BE87-93B7C46E49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E38EBE-EB80-4495-93FA-71B8B08857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61" y="2053641"/>
            <a:ext cx="2751871" cy="2760098"/>
          </a:xfrm>
        </p:spPr>
        <p:txBody>
          <a:bodyPr>
            <a:normAutofit/>
          </a:bodyPr>
          <a:lstStyle/>
          <a:p>
            <a:r>
              <a:rPr lang="ru-RU" sz="3400">
                <a:solidFill>
                  <a:srgbClr val="FFFFFF"/>
                </a:solidFill>
              </a:rPr>
              <a:t>ПОШАГОВЫЕ ДЕЙСТВИЯ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43E892C-60F1-4894-84B3-5D53006424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7932" y="801866"/>
            <a:ext cx="3979563" cy="5230634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ru-RU" sz="1900">
                <a:solidFill>
                  <a:srgbClr val="000000"/>
                </a:solidFill>
              </a:rPr>
              <a:t>Острая фебрильная энцефалопатия</a:t>
            </a:r>
          </a:p>
          <a:p>
            <a:pPr>
              <a:lnSpc>
                <a:spcPct val="90000"/>
              </a:lnSpc>
            </a:pPr>
            <a:r>
              <a:rPr lang="ru-RU" sz="1900">
                <a:solidFill>
                  <a:srgbClr val="000000"/>
                </a:solidFill>
              </a:rPr>
              <a:t>Эмпирическая антибиотикотерапия - цефтриаксон ± ванкомицин</a:t>
            </a:r>
          </a:p>
          <a:p>
            <a:pPr>
              <a:lnSpc>
                <a:spcPct val="90000"/>
              </a:lnSpc>
            </a:pPr>
            <a:r>
              <a:rPr lang="ru-RU" sz="1900">
                <a:solidFill>
                  <a:srgbClr val="000000"/>
                </a:solidFill>
              </a:rPr>
              <a:t>Ацикловир-при спорадическом менингоэнцефалите с или без: очаговых неврологических признаков, изменений поведения, афазии, суггестивная КТ (наличии изменений в лобно-височных областях ГМ), геморрагическиой ЦСЖ</a:t>
            </a:r>
          </a:p>
          <a:p>
            <a:pPr>
              <a:lnSpc>
                <a:spcPct val="90000"/>
              </a:lnSpc>
            </a:pPr>
            <a:r>
              <a:rPr lang="ru-RU" sz="1900">
                <a:solidFill>
                  <a:srgbClr val="000000"/>
                </a:solidFill>
              </a:rPr>
              <a:t>Стероиды: менингококкемия с шоком, кишечная энцефалопатия, ADEM, до введения дозы антибиотика при пиогенном менингите</a:t>
            </a:r>
          </a:p>
          <a:p>
            <a:pPr>
              <a:lnSpc>
                <a:spcPct val="90000"/>
              </a:lnSpc>
            </a:pPr>
            <a:endParaRPr lang="ru-RU" sz="19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6537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3B854194-185D-494D-905C-7C7CB2E3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456158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4F5FA0D-0104-4987-8241-EFF7C85B88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9143999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2897127E-6CEF-446C-BE87-93B7C46E49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E2F66D-FCE8-4113-A919-C7F721A05D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61" y="2053641"/>
            <a:ext cx="2751871" cy="2760098"/>
          </a:xfrm>
        </p:spPr>
        <p:txBody>
          <a:bodyPr>
            <a:normAutofit/>
          </a:bodyPr>
          <a:lstStyle/>
          <a:p>
            <a:r>
              <a:rPr lang="ru-RU" sz="3400">
                <a:solidFill>
                  <a:srgbClr val="FFFFFF"/>
                </a:solidFill>
              </a:rPr>
              <a:t>ПОШАГОВЫЕ ДЕЙСТВИЯ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ED54077-4C4B-420E-B669-96B88F671C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7932" y="801866"/>
            <a:ext cx="3979563" cy="5230634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ru-RU" sz="1600">
                <a:solidFill>
                  <a:srgbClr val="000000"/>
                </a:solidFill>
              </a:rPr>
              <a:t>Лечение согласно известной причине</a:t>
            </a:r>
          </a:p>
          <a:p>
            <a:pPr>
              <a:lnSpc>
                <a:spcPct val="90000"/>
              </a:lnSpc>
            </a:pPr>
            <a:r>
              <a:rPr lang="ru-RU" sz="1600">
                <a:solidFill>
                  <a:srgbClr val="000000"/>
                </a:solidFill>
              </a:rPr>
              <a:t>Диабетический кетоацидоз: жидкости, инсулин и другие меры</a:t>
            </a:r>
          </a:p>
          <a:p>
            <a:pPr>
              <a:lnSpc>
                <a:spcPct val="90000"/>
              </a:lnSpc>
            </a:pPr>
            <a:r>
              <a:rPr lang="ru-RU" sz="1600">
                <a:solidFill>
                  <a:srgbClr val="000000"/>
                </a:solidFill>
              </a:rPr>
              <a:t>Гипертоническая энцефалопатия: гипотензивные средства</a:t>
            </a:r>
          </a:p>
          <a:p>
            <a:pPr>
              <a:lnSpc>
                <a:spcPct val="90000"/>
              </a:lnSpc>
            </a:pPr>
            <a:r>
              <a:rPr lang="ru-RU" sz="1600">
                <a:solidFill>
                  <a:srgbClr val="000000"/>
                </a:solidFill>
              </a:rPr>
              <a:t>Токсидром: передозировка опиатов - налоксон, передозировка бензодиазепинов - флюманезил, отравление фосфорорганическими соединениями - атропин, пралидоксим</a:t>
            </a:r>
          </a:p>
          <a:p>
            <a:pPr>
              <a:lnSpc>
                <a:spcPct val="90000"/>
              </a:lnSpc>
            </a:pPr>
            <a:r>
              <a:rPr lang="ru-RU" sz="1600">
                <a:solidFill>
                  <a:srgbClr val="000000"/>
                </a:solidFill>
              </a:rPr>
              <a:t>Укусы змей, насекомых: Антивеном</a:t>
            </a:r>
          </a:p>
          <a:p>
            <a:pPr>
              <a:lnSpc>
                <a:spcPct val="90000"/>
              </a:lnSpc>
            </a:pPr>
            <a:r>
              <a:rPr lang="ru-RU" sz="1600">
                <a:solidFill>
                  <a:srgbClr val="000000"/>
                </a:solidFill>
              </a:rPr>
              <a:t>Будьте внимательны к возможности жестокого обращения с детьми у ребенка с внезапным необъяснимым изменением сознания.</a:t>
            </a:r>
          </a:p>
          <a:p>
            <a:pPr>
              <a:lnSpc>
                <a:spcPct val="90000"/>
              </a:lnSpc>
            </a:pPr>
            <a:endParaRPr lang="ru-RU" sz="16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0909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5911E3A-C35B-4EF7-A355-B84E9A14A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9144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21ADB3D-AD65-44B4-847D-5E90E90A5D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13133" y="0"/>
            <a:ext cx="9438087" cy="6853238"/>
            <a:chOff x="-417513" y="0"/>
            <a:chExt cx="12584114" cy="6853238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CF580C70-814C-4845-B645-919BFFBD16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34D7BF57-4CAA-45B2-9EF0-0AA1FCF70B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7886F306-C03A-40C6-8FD5-DCE3D4595D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2FDC9A36-C7C3-47D7-A64E-ED25C47EC7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BB19BC37-158A-43DC-9A9E-E45CC71954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077654CC-108F-48D5-B5E9-437F164F52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A3CF3A63-1C1E-4E85-A78A-FDC16431E3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8740FC9A-72DD-4D9B-BA25-1CCED13524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7FBF5743-F2AE-4D0D-BCD1-01F7686D01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CED32316-D4F7-4795-BBE0-DEBB60E27C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583B23C9-B9B7-4E93-9538-CBE316F83F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id="{5B144260-9F2C-4ADB-A37C-1CFB4B428B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id="{53FF918D-79D3-4F55-A68C-0DD5880DAB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B9FC1440-933F-44FE-8D77-4827DD0F99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id="{0F67F308-A67C-4D2E-B081-59BB31D8EC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6" name="Freeform 20">
              <a:extLst>
                <a:ext uri="{FF2B5EF4-FFF2-40B4-BE49-F238E27FC236}">
                  <a16:creationId xmlns:a16="http://schemas.microsoft.com/office/drawing/2014/main" id="{80112F01-90EB-4AEC-A39C-5C6875FFB99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7" name="Freeform 21">
              <a:extLst>
                <a:ext uri="{FF2B5EF4-FFF2-40B4-BE49-F238E27FC236}">
                  <a16:creationId xmlns:a16="http://schemas.microsoft.com/office/drawing/2014/main" id="{893F6B05-90EB-4C75-A0F0-C7247553BD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8" name="Freeform 22">
              <a:extLst>
                <a:ext uri="{FF2B5EF4-FFF2-40B4-BE49-F238E27FC236}">
                  <a16:creationId xmlns:a16="http://schemas.microsoft.com/office/drawing/2014/main" id="{227B563B-E0C0-4D81-966D-B5E2DBAAE8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9" name="Freeform 23">
              <a:extLst>
                <a:ext uri="{FF2B5EF4-FFF2-40B4-BE49-F238E27FC236}">
                  <a16:creationId xmlns:a16="http://schemas.microsoft.com/office/drawing/2014/main" id="{130DF93D-D1FF-477A-BDCE-C8B01C3B47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0" name="Freeform 24">
              <a:extLst>
                <a:ext uri="{FF2B5EF4-FFF2-40B4-BE49-F238E27FC236}">
                  <a16:creationId xmlns:a16="http://schemas.microsoft.com/office/drawing/2014/main" id="{44ED67A1-C6FE-4AC8-8473-11DAC03DCD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1" name="Freeform 25">
              <a:extLst>
                <a:ext uri="{FF2B5EF4-FFF2-40B4-BE49-F238E27FC236}">
                  <a16:creationId xmlns:a16="http://schemas.microsoft.com/office/drawing/2014/main" id="{213A54F3-15FA-4C8F-8ABF-CE77E72196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F8A7F7F-DD1A-4F41-98AC-B9CE2A620C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00110" y="1699591"/>
            <a:ext cx="2755857" cy="3470421"/>
            <a:chOff x="697883" y="1816768"/>
            <a:chExt cx="3674476" cy="3470421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CEF47228-EB7C-4EBA-BE01-DA6CB24102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Isosceles Triangle 22">
              <a:extLst>
                <a:ext uri="{FF2B5EF4-FFF2-40B4-BE49-F238E27FC236}">
                  <a16:creationId xmlns:a16="http://schemas.microsoft.com/office/drawing/2014/main" id="{3D2FD25A-EFFD-4F5C-9258-981F5907DE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DCF573BC-A06F-4036-A3A8-9D07DDE622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0B9583-D2AD-4127-9D67-0B094FECEB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657" y="2415324"/>
            <a:ext cx="2588798" cy="2399869"/>
          </a:xfrm>
        </p:spPr>
        <p:txBody>
          <a:bodyPr>
            <a:normAutofit/>
          </a:bodyPr>
          <a:lstStyle/>
          <a:p>
            <a:r>
              <a:rPr lang="ru-RU" sz="3200">
                <a:solidFill>
                  <a:srgbClr val="FFFFFF"/>
                </a:solidFill>
              </a:rPr>
              <a:t>определение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2C95BCA-F016-4AD7-9474-61EC2B97B7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40480" y="804672"/>
            <a:ext cx="4711446" cy="5248656"/>
          </a:xfrm>
        </p:spPr>
        <p:txBody>
          <a:bodyPr anchor="ctr">
            <a:normAutofit/>
          </a:bodyPr>
          <a:lstStyle/>
          <a:p>
            <a:r>
              <a:rPr lang="ru-RU" sz="1700"/>
              <a:t>Описательные термины, такие как сопор, ступор, оглушение и летаргия, используемые для обозначения различных уровней нарушений сознания, лучше избегать, учитывая отсутствие единообразия в том, как эти состояния определяются в медицинской литературе.</a:t>
            </a:r>
          </a:p>
        </p:txBody>
      </p:sp>
    </p:spTree>
    <p:extLst>
      <p:ext uri="{BB962C8B-B14F-4D97-AF65-F5344CB8AC3E}">
        <p14:creationId xmlns:p14="http://schemas.microsoft.com/office/powerpoint/2010/main" val="188513644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4F5FA0D-0104-4987-8241-EFF7C85B88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4567929" cy="6858000"/>
          </a:xfrm>
          <a:prstGeom prst="rect">
            <a:avLst/>
          </a:prstGeom>
          <a:gradFill>
            <a:gsLst>
              <a:gs pos="0">
                <a:srgbClr val="E3411B">
                  <a:lumMod val="90000"/>
                </a:srgbClr>
              </a:gs>
              <a:gs pos="25000">
                <a:srgbClr val="E3411B">
                  <a:lumMod val="90000"/>
                </a:srgb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897127E-6CEF-446C-BE87-93B7C46E49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820BF1-5B15-4E40-880F-C51ADFCC0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61" y="2053641"/>
            <a:ext cx="2751871" cy="2760098"/>
          </a:xfrm>
        </p:spPr>
        <p:txBody>
          <a:bodyPr>
            <a:normAutofit/>
          </a:bodyPr>
          <a:lstStyle/>
          <a:p>
            <a:r>
              <a:rPr lang="ru-RU" sz="3400">
                <a:solidFill>
                  <a:srgbClr val="FFFFFF"/>
                </a:solidFill>
              </a:rPr>
              <a:t>ПОШАГОВЫЕ ДЕЙСТВИЯ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90B2F44-23B4-4BCF-8BFE-4DAD5D744A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7932" y="801866"/>
            <a:ext cx="3979563" cy="5230634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ru-RU" sz="1300" dirty="0">
                <a:solidFill>
                  <a:srgbClr val="000000"/>
                </a:solidFill>
              </a:rPr>
              <a:t>Если исследования первой линии не дают результатов и пациент не улучшается, несмотря на эмпирическую терапию, рассмотрите исследования второй линии:</a:t>
            </a:r>
          </a:p>
          <a:p>
            <a:pPr>
              <a:lnSpc>
                <a:spcPct val="90000"/>
              </a:lnSpc>
            </a:pPr>
            <a:r>
              <a:rPr lang="ru-RU" sz="1300" dirty="0">
                <a:solidFill>
                  <a:srgbClr val="000000"/>
                </a:solidFill>
              </a:rPr>
              <a:t>МРТ - для выявления инсульта, </a:t>
            </a:r>
            <a:r>
              <a:rPr lang="en-US" sz="1300" dirty="0">
                <a:solidFill>
                  <a:srgbClr val="000000"/>
                </a:solidFill>
              </a:rPr>
              <a:t>ADEM</a:t>
            </a:r>
            <a:r>
              <a:rPr lang="ru-RU" sz="1300" dirty="0">
                <a:solidFill>
                  <a:srgbClr val="000000"/>
                </a:solidFill>
              </a:rPr>
              <a:t>, </a:t>
            </a:r>
            <a:r>
              <a:rPr lang="en-US" sz="1300" dirty="0">
                <a:solidFill>
                  <a:srgbClr val="000000"/>
                </a:solidFill>
              </a:rPr>
              <a:t>Herpes Simplex Encephalitis</a:t>
            </a:r>
            <a:r>
              <a:rPr lang="ru-RU" sz="1300" dirty="0">
                <a:solidFill>
                  <a:srgbClr val="000000"/>
                </a:solidFill>
              </a:rPr>
              <a:t> (лобно-височные поражения), японского </a:t>
            </a:r>
            <a:r>
              <a:rPr lang="en-US" sz="1300" dirty="0">
                <a:solidFill>
                  <a:srgbClr val="000000"/>
                </a:solidFill>
              </a:rPr>
              <a:t>B</a:t>
            </a:r>
            <a:r>
              <a:rPr lang="ru-RU" sz="1300" dirty="0">
                <a:solidFill>
                  <a:srgbClr val="000000"/>
                </a:solidFill>
              </a:rPr>
              <a:t> (вовлечение таламуса), вирусно-ассоциированной энцефалопатии, врожденных нарушений метаболизма.</a:t>
            </a:r>
          </a:p>
          <a:p>
            <a:pPr>
              <a:lnSpc>
                <a:spcPct val="90000"/>
              </a:lnSpc>
            </a:pPr>
            <a:r>
              <a:rPr lang="ru-RU" sz="1300" dirty="0">
                <a:solidFill>
                  <a:srgbClr val="000000"/>
                </a:solidFill>
              </a:rPr>
              <a:t>ЭЭГ-периодические латеральные эпилептиформные нарушения при герпетическом энцефалите,  не конвульсивный эпилептический статус, как причина необъяснимого изменения чувствительности</a:t>
            </a:r>
          </a:p>
          <a:p>
            <a:pPr>
              <a:lnSpc>
                <a:spcPct val="90000"/>
              </a:lnSpc>
            </a:pPr>
            <a:r>
              <a:rPr lang="ru-RU" sz="1300" dirty="0">
                <a:solidFill>
                  <a:srgbClr val="000000"/>
                </a:solidFill>
              </a:rPr>
              <a:t>Концентрация препаратов крови (при приеме противосудорожных лекарств)</a:t>
            </a:r>
          </a:p>
          <a:p>
            <a:pPr>
              <a:lnSpc>
                <a:spcPct val="90000"/>
              </a:lnSpc>
            </a:pPr>
            <a:r>
              <a:rPr lang="ru-RU" sz="1300" dirty="0">
                <a:solidFill>
                  <a:srgbClr val="000000"/>
                </a:solidFill>
              </a:rPr>
              <a:t>Метаболическая обработка - </a:t>
            </a:r>
            <a:r>
              <a:rPr lang="en-US" sz="1300" dirty="0">
                <a:solidFill>
                  <a:srgbClr val="000000"/>
                </a:solidFill>
              </a:rPr>
              <a:t>NH</a:t>
            </a:r>
            <a:r>
              <a:rPr lang="ru-RU" sz="1300" dirty="0">
                <a:solidFill>
                  <a:srgbClr val="000000"/>
                </a:solidFill>
              </a:rPr>
              <a:t>3, </a:t>
            </a:r>
            <a:r>
              <a:rPr lang="ru-RU" sz="1300" dirty="0" err="1">
                <a:solidFill>
                  <a:srgbClr val="000000"/>
                </a:solidFill>
              </a:rPr>
              <a:t>ацилкарнитиновый</a:t>
            </a:r>
            <a:r>
              <a:rPr lang="ru-RU" sz="1300" dirty="0">
                <a:solidFill>
                  <a:srgbClr val="000000"/>
                </a:solidFill>
              </a:rPr>
              <a:t> профиль, мочевые органические кислоты и др.</a:t>
            </a:r>
          </a:p>
          <a:p>
            <a:pPr>
              <a:lnSpc>
                <a:spcPct val="90000"/>
              </a:lnSpc>
            </a:pPr>
            <a:r>
              <a:rPr lang="ru-RU" sz="1300" dirty="0">
                <a:solidFill>
                  <a:srgbClr val="000000"/>
                </a:solidFill>
              </a:rPr>
              <a:t>Токсикологический анализ мочи</a:t>
            </a:r>
          </a:p>
          <a:p>
            <a:pPr>
              <a:lnSpc>
                <a:spcPct val="90000"/>
              </a:lnSpc>
            </a:pPr>
            <a:r>
              <a:rPr lang="ru-RU" sz="1300" dirty="0">
                <a:solidFill>
                  <a:srgbClr val="000000"/>
                </a:solidFill>
              </a:rPr>
              <a:t>Аутоиммунный скрининг (церебральный васкулит)</a:t>
            </a:r>
          </a:p>
          <a:p>
            <a:pPr>
              <a:lnSpc>
                <a:spcPct val="90000"/>
              </a:lnSpc>
            </a:pPr>
            <a:r>
              <a:rPr lang="ru-RU" sz="1300" dirty="0">
                <a:solidFill>
                  <a:srgbClr val="000000"/>
                </a:solidFill>
              </a:rPr>
              <a:t>Функция щитовидной железы и </a:t>
            </a:r>
            <a:r>
              <a:rPr lang="ru-RU" sz="1300" dirty="0" err="1">
                <a:solidFill>
                  <a:srgbClr val="000000"/>
                </a:solidFill>
              </a:rPr>
              <a:t>аутоантитела</a:t>
            </a:r>
            <a:r>
              <a:rPr lang="ru-RU" sz="1300" dirty="0">
                <a:solidFill>
                  <a:srgbClr val="000000"/>
                </a:solidFill>
              </a:rPr>
              <a:t> щитовидной железы (энцефалопатия </a:t>
            </a:r>
            <a:r>
              <a:rPr lang="ru-RU" sz="1300" dirty="0" err="1">
                <a:solidFill>
                  <a:srgbClr val="000000"/>
                </a:solidFill>
              </a:rPr>
              <a:t>Хашимото</a:t>
            </a:r>
            <a:r>
              <a:rPr lang="ru-RU" sz="1300" dirty="0">
                <a:solidFill>
                  <a:srgbClr val="000000"/>
                </a:solidFill>
              </a:rPr>
              <a:t>)</a:t>
            </a:r>
          </a:p>
          <a:p>
            <a:pPr>
              <a:lnSpc>
                <a:spcPct val="90000"/>
              </a:lnSpc>
            </a:pPr>
            <a:endParaRPr lang="ru-RU" sz="13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7183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5911E3A-C35B-4EF7-A355-B84E9A14A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9144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21ADB3D-AD65-44B4-847D-5E90E90A5D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13133" y="0"/>
            <a:ext cx="9438087" cy="6853238"/>
            <a:chOff x="-417513" y="0"/>
            <a:chExt cx="12584114" cy="6853238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CF580C70-814C-4845-B645-919BFFBD16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34D7BF57-4CAA-45B2-9EF0-0AA1FCF70B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7886F306-C03A-40C6-8FD5-DCE3D4595D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2FDC9A36-C7C3-47D7-A64E-ED25C47EC7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BB19BC37-158A-43DC-9A9E-E45CC71954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077654CC-108F-48D5-B5E9-437F164F52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A3CF3A63-1C1E-4E85-A78A-FDC16431E3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8740FC9A-72DD-4D9B-BA25-1CCED13524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7FBF5743-F2AE-4D0D-BCD1-01F7686D01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CED32316-D4F7-4795-BBE0-DEBB60E27C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583B23C9-B9B7-4E93-9538-CBE316F83F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id="{5B144260-9F2C-4ADB-A37C-1CFB4B428B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id="{53FF918D-79D3-4F55-A68C-0DD5880DAB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B9FC1440-933F-44FE-8D77-4827DD0F99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id="{0F67F308-A67C-4D2E-B081-59BB31D8EC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6" name="Freeform 20">
              <a:extLst>
                <a:ext uri="{FF2B5EF4-FFF2-40B4-BE49-F238E27FC236}">
                  <a16:creationId xmlns:a16="http://schemas.microsoft.com/office/drawing/2014/main" id="{80112F01-90EB-4AEC-A39C-5C6875FFB99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7" name="Freeform 21">
              <a:extLst>
                <a:ext uri="{FF2B5EF4-FFF2-40B4-BE49-F238E27FC236}">
                  <a16:creationId xmlns:a16="http://schemas.microsoft.com/office/drawing/2014/main" id="{893F6B05-90EB-4C75-A0F0-C7247553BD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8" name="Freeform 22">
              <a:extLst>
                <a:ext uri="{FF2B5EF4-FFF2-40B4-BE49-F238E27FC236}">
                  <a16:creationId xmlns:a16="http://schemas.microsoft.com/office/drawing/2014/main" id="{227B563B-E0C0-4D81-966D-B5E2DBAAE8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9" name="Freeform 23">
              <a:extLst>
                <a:ext uri="{FF2B5EF4-FFF2-40B4-BE49-F238E27FC236}">
                  <a16:creationId xmlns:a16="http://schemas.microsoft.com/office/drawing/2014/main" id="{130DF93D-D1FF-477A-BDCE-C8B01C3B47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0" name="Freeform 24">
              <a:extLst>
                <a:ext uri="{FF2B5EF4-FFF2-40B4-BE49-F238E27FC236}">
                  <a16:creationId xmlns:a16="http://schemas.microsoft.com/office/drawing/2014/main" id="{44ED67A1-C6FE-4AC8-8473-11DAC03DCD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1" name="Freeform 25">
              <a:extLst>
                <a:ext uri="{FF2B5EF4-FFF2-40B4-BE49-F238E27FC236}">
                  <a16:creationId xmlns:a16="http://schemas.microsoft.com/office/drawing/2014/main" id="{213A54F3-15FA-4C8F-8ABF-CE77E72196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F8A7F7F-DD1A-4F41-98AC-B9CE2A620C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00110" y="1699591"/>
            <a:ext cx="2755857" cy="3470421"/>
            <a:chOff x="697883" y="1816768"/>
            <a:chExt cx="3674476" cy="3470421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CEF47228-EB7C-4EBA-BE01-DA6CB24102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Isosceles Triangle 22">
              <a:extLst>
                <a:ext uri="{FF2B5EF4-FFF2-40B4-BE49-F238E27FC236}">
                  <a16:creationId xmlns:a16="http://schemas.microsoft.com/office/drawing/2014/main" id="{3D2FD25A-EFFD-4F5C-9258-981F5907DE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DCF573BC-A06F-4036-A3A8-9D07DDE622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255348-B379-4373-A4FD-BA12EF2EB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657" y="2415324"/>
            <a:ext cx="2588798" cy="2399869"/>
          </a:xfrm>
        </p:spPr>
        <p:txBody>
          <a:bodyPr>
            <a:normAutofit/>
          </a:bodyPr>
          <a:lstStyle/>
          <a:p>
            <a:r>
              <a:rPr lang="ru-RU" sz="8000" dirty="0">
                <a:solidFill>
                  <a:srgbClr val="FFFFFF"/>
                </a:solidFill>
              </a:rPr>
              <a:t>1 час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2A3DE5A-6242-4E31-8642-7936325F52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40480" y="804672"/>
            <a:ext cx="4711446" cy="5248656"/>
          </a:xfrm>
        </p:spPr>
        <p:txBody>
          <a:bodyPr anchor="ctr">
            <a:normAutofit/>
          </a:bodyPr>
          <a:lstStyle/>
          <a:p>
            <a:r>
              <a:rPr lang="ru-RU" sz="1700" dirty="0"/>
              <a:t>Кома характеризуется не способностью к пробуждения и вербальному контакту. Для коматозных пациентов характерно отсутствие спонтанного открывания глаз.</a:t>
            </a:r>
          </a:p>
          <a:p>
            <a:r>
              <a:rPr lang="ru-RU" sz="1700" dirty="0"/>
              <a:t>В отличие от состояний переходного бессознательного состояния, таких как обморок или контузия мозга, кома должна длиться не менее 1 часа</a:t>
            </a:r>
          </a:p>
        </p:txBody>
      </p:sp>
    </p:spTree>
    <p:extLst>
      <p:ext uri="{BB962C8B-B14F-4D97-AF65-F5344CB8AC3E}">
        <p14:creationId xmlns:p14="http://schemas.microsoft.com/office/powerpoint/2010/main" val="23582099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E4505C23-674B-4195-81D6-0C127FEAE3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5367910"/>
            <a:ext cx="6870771" cy="1490093"/>
          </a:xfrm>
          <a:custGeom>
            <a:avLst/>
            <a:gdLst>
              <a:gd name="connsiteX0" fmla="*/ 0 w 9161029"/>
              <a:gd name="connsiteY0" fmla="*/ 0 h 1490093"/>
              <a:gd name="connsiteX1" fmla="*/ 2046494 w 9161029"/>
              <a:gd name="connsiteY1" fmla="*/ 0 h 1490093"/>
              <a:gd name="connsiteX2" fmla="*/ 2496613 w 9161029"/>
              <a:gd name="connsiteY2" fmla="*/ 0 h 1490093"/>
              <a:gd name="connsiteX3" fmla="*/ 3235839 w 9161029"/>
              <a:gd name="connsiteY3" fmla="*/ 0 h 1490093"/>
              <a:gd name="connsiteX4" fmla="*/ 9161029 w 9161029"/>
              <a:gd name="connsiteY4" fmla="*/ 0 h 1490093"/>
              <a:gd name="connsiteX5" fmla="*/ 8470921 w 9161029"/>
              <a:gd name="connsiteY5" fmla="*/ 1490093 h 1490093"/>
              <a:gd name="connsiteX6" fmla="*/ 0 w 9161029"/>
              <a:gd name="connsiteY6" fmla="*/ 1490093 h 1490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61029" h="1490093">
                <a:moveTo>
                  <a:pt x="0" y="0"/>
                </a:moveTo>
                <a:lnTo>
                  <a:pt x="2046494" y="0"/>
                </a:lnTo>
                <a:lnTo>
                  <a:pt x="2496613" y="0"/>
                </a:lnTo>
                <a:lnTo>
                  <a:pt x="3235839" y="0"/>
                </a:lnTo>
                <a:lnTo>
                  <a:pt x="9161029" y="0"/>
                </a:lnTo>
                <a:lnTo>
                  <a:pt x="8470921" y="1490093"/>
                </a:lnTo>
                <a:lnTo>
                  <a:pt x="0" y="1490093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418D9F-EF17-47F1-9B0C-89B0EA63B5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2" y="5529886"/>
            <a:ext cx="5789535" cy="1096331"/>
          </a:xfrm>
        </p:spPr>
        <p:txBody>
          <a:bodyPr>
            <a:normAutofit/>
          </a:bodyPr>
          <a:lstStyle/>
          <a:p>
            <a:r>
              <a:rPr lang="ru-RU" dirty="0"/>
              <a:t>Шкала ком Глазго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65C9B8F0-FF66-4C15-BD05-E86B87331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72279" y="5367910"/>
            <a:ext cx="2571723" cy="1490093"/>
          </a:xfrm>
          <a:custGeom>
            <a:avLst/>
            <a:gdLst>
              <a:gd name="connsiteX0" fmla="*/ 690108 w 3428963"/>
              <a:gd name="connsiteY0" fmla="*/ 0 h 1490093"/>
              <a:gd name="connsiteX1" fmla="*/ 3428963 w 3428963"/>
              <a:gd name="connsiteY1" fmla="*/ 0 h 1490093"/>
              <a:gd name="connsiteX2" fmla="*/ 3428963 w 3428963"/>
              <a:gd name="connsiteY2" fmla="*/ 1490093 h 1490093"/>
              <a:gd name="connsiteX3" fmla="*/ 0 w 3428963"/>
              <a:gd name="connsiteY3" fmla="*/ 1490093 h 1490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8963" h="1490093">
                <a:moveTo>
                  <a:pt x="690108" y="0"/>
                </a:moveTo>
                <a:lnTo>
                  <a:pt x="3428963" y="0"/>
                </a:lnTo>
                <a:lnTo>
                  <a:pt x="3428963" y="1490093"/>
                </a:lnTo>
                <a:lnTo>
                  <a:pt x="0" y="1490093"/>
                </a:lnTo>
                <a:close/>
              </a:path>
            </a:pathLst>
          </a:cu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aphicFrame>
        <p:nvGraphicFramePr>
          <p:cNvPr id="7" name="Объект 6">
            <a:extLst>
              <a:ext uri="{FF2B5EF4-FFF2-40B4-BE49-F238E27FC236}">
                <a16:creationId xmlns:a16="http://schemas.microsoft.com/office/drawing/2014/main" id="{DE705A72-FFF9-427D-BBF9-FF1BA8C4D0F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4848238"/>
              </p:ext>
            </p:extLst>
          </p:nvPr>
        </p:nvGraphicFramePr>
        <p:xfrm>
          <a:off x="678744" y="643469"/>
          <a:ext cx="7786517" cy="40809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1436">
                  <a:extLst>
                    <a:ext uri="{9D8B030D-6E8A-4147-A177-3AD203B41FA5}">
                      <a16:colId xmlns:a16="http://schemas.microsoft.com/office/drawing/2014/main" val="4209351944"/>
                    </a:ext>
                  </a:extLst>
                </a:gridCol>
                <a:gridCol w="2781436">
                  <a:extLst>
                    <a:ext uri="{9D8B030D-6E8A-4147-A177-3AD203B41FA5}">
                      <a16:colId xmlns:a16="http://schemas.microsoft.com/office/drawing/2014/main" val="3697504282"/>
                    </a:ext>
                  </a:extLst>
                </a:gridCol>
                <a:gridCol w="2223645">
                  <a:extLst>
                    <a:ext uri="{9D8B030D-6E8A-4147-A177-3AD203B41FA5}">
                      <a16:colId xmlns:a16="http://schemas.microsoft.com/office/drawing/2014/main" val="3088632624"/>
                    </a:ext>
                  </a:extLst>
                </a:gridCol>
              </a:tblGrid>
              <a:tr h="9053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27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Franklin Gothic Heavy" panose="020B0903020102020204" pitchFamily="34" charset="0"/>
                        </a:rPr>
                        <a:t>Открывание глаз (старше 1 года)</a:t>
                      </a:r>
                      <a:endParaRPr lang="ru-RU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967" marR="669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27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Franklin Gothic Heavy" panose="020B0903020102020204" pitchFamily="34" charset="0"/>
                        </a:rPr>
                        <a:t>Открывание глаз (младше 1 года)</a:t>
                      </a:r>
                      <a:endParaRPr lang="ru-RU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967" marR="669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27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Franklin Gothic Heavy" panose="020B0903020102020204" pitchFamily="34" charset="0"/>
                        </a:rPr>
                        <a:t> </a:t>
                      </a:r>
                      <a:endParaRPr lang="ru-RU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967" marR="66967" marT="0" marB="0"/>
                </a:tc>
                <a:extLst>
                  <a:ext uri="{0D108BD9-81ED-4DB2-BD59-A6C34878D82A}">
                    <a16:rowId xmlns:a16="http://schemas.microsoft.com/office/drawing/2014/main" val="2580069472"/>
                  </a:ext>
                </a:extLst>
              </a:tr>
              <a:tr h="45953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27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Franklin Gothic Heavy" panose="020B0903020102020204" pitchFamily="34" charset="0"/>
                        </a:rPr>
                        <a:t>спонтанное </a:t>
                      </a:r>
                      <a:endParaRPr lang="ru-RU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967" marR="669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27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Franklin Gothic Heavy" panose="020B0903020102020204" pitchFamily="34" charset="0"/>
                        </a:rPr>
                        <a:t>спонтанное </a:t>
                      </a:r>
                      <a:endParaRPr lang="ru-RU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967" marR="669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27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Franklin Gothic Heavy" panose="020B0903020102020204" pitchFamily="34" charset="0"/>
                        </a:rPr>
                        <a:t>4 балла</a:t>
                      </a:r>
                      <a:endParaRPr lang="ru-RU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967" marR="66967" marT="0" marB="0"/>
                </a:tc>
                <a:extLst>
                  <a:ext uri="{0D108BD9-81ED-4DB2-BD59-A6C34878D82A}">
                    <a16:rowId xmlns:a16="http://schemas.microsoft.com/office/drawing/2014/main" val="2631368487"/>
                  </a:ext>
                </a:extLst>
              </a:tr>
              <a:tr h="9053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27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Franklin Gothic Heavy" panose="020B0903020102020204" pitchFamily="34" charset="0"/>
                        </a:rPr>
                        <a:t>в ответ на обращение </a:t>
                      </a:r>
                      <a:endParaRPr lang="ru-RU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967" marR="669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27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Franklin Gothic Heavy" panose="020B0903020102020204" pitchFamily="34" charset="0"/>
                        </a:rPr>
                        <a:t>в ответ на громкую речь </a:t>
                      </a:r>
                      <a:endParaRPr lang="ru-RU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967" marR="669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27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Franklin Gothic Heavy" panose="020B0903020102020204" pitchFamily="34" charset="0"/>
                        </a:rPr>
                        <a:t>3 балла</a:t>
                      </a:r>
                      <a:endParaRPr lang="ru-RU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967" marR="66967" marT="0" marB="0"/>
                </a:tc>
                <a:extLst>
                  <a:ext uri="{0D108BD9-81ED-4DB2-BD59-A6C34878D82A}">
                    <a16:rowId xmlns:a16="http://schemas.microsoft.com/office/drawing/2014/main" val="2404583048"/>
                  </a:ext>
                </a:extLst>
              </a:tr>
              <a:tr h="9053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27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Franklin Gothic Heavy" panose="020B0903020102020204" pitchFamily="34" charset="0"/>
                        </a:rPr>
                        <a:t>в ответ на болевую реакцию </a:t>
                      </a:r>
                      <a:endParaRPr lang="ru-RU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967" marR="669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27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Franklin Gothic Heavy" panose="020B0903020102020204" pitchFamily="34" charset="0"/>
                        </a:rPr>
                        <a:t>в ответ на боль </a:t>
                      </a:r>
                      <a:endParaRPr lang="ru-RU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967" marR="669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27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Franklin Gothic Heavy" panose="020B0903020102020204" pitchFamily="34" charset="0"/>
                        </a:rPr>
                        <a:t>2 балла</a:t>
                      </a:r>
                      <a:endParaRPr lang="ru-RU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967" marR="66967" marT="0" marB="0"/>
                </a:tc>
                <a:extLst>
                  <a:ext uri="{0D108BD9-81ED-4DB2-BD59-A6C34878D82A}">
                    <a16:rowId xmlns:a16="http://schemas.microsoft.com/office/drawing/2014/main" val="285576033"/>
                  </a:ext>
                </a:extLst>
              </a:tr>
              <a:tr h="9053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27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Franklin Gothic Heavy" panose="020B0903020102020204" pitchFamily="34" charset="0"/>
                        </a:rPr>
                        <a:t>отсутствует </a:t>
                      </a:r>
                      <a:endParaRPr lang="ru-RU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967" marR="669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27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Franklin Gothic Heavy" panose="020B0903020102020204" pitchFamily="34" charset="0"/>
                        </a:rPr>
                        <a:t>отсутствует 1 балл</a:t>
                      </a:r>
                      <a:endParaRPr lang="ru-RU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967" marR="669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27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Franklin Gothic Heavy" panose="020B0903020102020204" pitchFamily="34" charset="0"/>
                        </a:rPr>
                        <a:t>1 балл</a:t>
                      </a:r>
                      <a:endParaRPr lang="ru-RU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967" marR="66967" marT="0" marB="0"/>
                </a:tc>
                <a:extLst>
                  <a:ext uri="{0D108BD9-81ED-4DB2-BD59-A6C34878D82A}">
                    <a16:rowId xmlns:a16="http://schemas.microsoft.com/office/drawing/2014/main" val="14790621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58255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E4505C23-674B-4195-81D6-0C127FEAE3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5367910"/>
            <a:ext cx="6870771" cy="1490093"/>
          </a:xfrm>
          <a:custGeom>
            <a:avLst/>
            <a:gdLst>
              <a:gd name="connsiteX0" fmla="*/ 0 w 9161029"/>
              <a:gd name="connsiteY0" fmla="*/ 0 h 1490093"/>
              <a:gd name="connsiteX1" fmla="*/ 2046494 w 9161029"/>
              <a:gd name="connsiteY1" fmla="*/ 0 h 1490093"/>
              <a:gd name="connsiteX2" fmla="*/ 2496613 w 9161029"/>
              <a:gd name="connsiteY2" fmla="*/ 0 h 1490093"/>
              <a:gd name="connsiteX3" fmla="*/ 3235839 w 9161029"/>
              <a:gd name="connsiteY3" fmla="*/ 0 h 1490093"/>
              <a:gd name="connsiteX4" fmla="*/ 9161029 w 9161029"/>
              <a:gd name="connsiteY4" fmla="*/ 0 h 1490093"/>
              <a:gd name="connsiteX5" fmla="*/ 8470921 w 9161029"/>
              <a:gd name="connsiteY5" fmla="*/ 1490093 h 1490093"/>
              <a:gd name="connsiteX6" fmla="*/ 0 w 9161029"/>
              <a:gd name="connsiteY6" fmla="*/ 1490093 h 1490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61029" h="1490093">
                <a:moveTo>
                  <a:pt x="0" y="0"/>
                </a:moveTo>
                <a:lnTo>
                  <a:pt x="2046494" y="0"/>
                </a:lnTo>
                <a:lnTo>
                  <a:pt x="2496613" y="0"/>
                </a:lnTo>
                <a:lnTo>
                  <a:pt x="3235839" y="0"/>
                </a:lnTo>
                <a:lnTo>
                  <a:pt x="9161029" y="0"/>
                </a:lnTo>
                <a:lnTo>
                  <a:pt x="8470921" y="1490093"/>
                </a:lnTo>
                <a:lnTo>
                  <a:pt x="0" y="1490093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6B13F1-D909-4773-93AD-1D40E510D0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2" y="5529886"/>
            <a:ext cx="5789535" cy="1096331"/>
          </a:xfrm>
        </p:spPr>
        <p:txBody>
          <a:bodyPr>
            <a:normAutofit/>
          </a:bodyPr>
          <a:lstStyle/>
          <a:p>
            <a:r>
              <a:rPr lang="ru-RU" dirty="0"/>
              <a:t>Шкала ком Глазго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65C9B8F0-FF66-4C15-BD05-E86B87331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72279" y="5367910"/>
            <a:ext cx="2571723" cy="1490093"/>
          </a:xfrm>
          <a:custGeom>
            <a:avLst/>
            <a:gdLst>
              <a:gd name="connsiteX0" fmla="*/ 690108 w 3428963"/>
              <a:gd name="connsiteY0" fmla="*/ 0 h 1490093"/>
              <a:gd name="connsiteX1" fmla="*/ 3428963 w 3428963"/>
              <a:gd name="connsiteY1" fmla="*/ 0 h 1490093"/>
              <a:gd name="connsiteX2" fmla="*/ 3428963 w 3428963"/>
              <a:gd name="connsiteY2" fmla="*/ 1490093 h 1490093"/>
              <a:gd name="connsiteX3" fmla="*/ 0 w 3428963"/>
              <a:gd name="connsiteY3" fmla="*/ 1490093 h 1490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8963" h="1490093">
                <a:moveTo>
                  <a:pt x="690108" y="0"/>
                </a:moveTo>
                <a:lnTo>
                  <a:pt x="3428963" y="0"/>
                </a:lnTo>
                <a:lnTo>
                  <a:pt x="3428963" y="1490093"/>
                </a:lnTo>
                <a:lnTo>
                  <a:pt x="0" y="1490093"/>
                </a:lnTo>
                <a:close/>
              </a:path>
            </a:pathLst>
          </a:cu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aphicFrame>
        <p:nvGraphicFramePr>
          <p:cNvPr id="7" name="Объект 6">
            <a:extLst>
              <a:ext uri="{FF2B5EF4-FFF2-40B4-BE49-F238E27FC236}">
                <a16:creationId xmlns:a16="http://schemas.microsoft.com/office/drawing/2014/main" id="{3BC0055C-0194-4347-892D-2439CA0EB74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67447583"/>
              </p:ext>
            </p:extLst>
          </p:nvPr>
        </p:nvGraphicFramePr>
        <p:xfrm>
          <a:off x="703428" y="643467"/>
          <a:ext cx="7737146" cy="4654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116">
                  <a:extLst>
                    <a:ext uri="{9D8B030D-6E8A-4147-A177-3AD203B41FA5}">
                      <a16:colId xmlns:a16="http://schemas.microsoft.com/office/drawing/2014/main" val="2964926509"/>
                    </a:ext>
                  </a:extLst>
                </a:gridCol>
                <a:gridCol w="3130409">
                  <a:extLst>
                    <a:ext uri="{9D8B030D-6E8A-4147-A177-3AD203B41FA5}">
                      <a16:colId xmlns:a16="http://schemas.microsoft.com/office/drawing/2014/main" val="310637486"/>
                    </a:ext>
                  </a:extLst>
                </a:gridCol>
                <a:gridCol w="1558621">
                  <a:extLst>
                    <a:ext uri="{9D8B030D-6E8A-4147-A177-3AD203B41FA5}">
                      <a16:colId xmlns:a16="http://schemas.microsoft.com/office/drawing/2014/main" val="1976494222"/>
                    </a:ext>
                  </a:extLst>
                </a:gridCol>
              </a:tblGrid>
              <a:tr h="725688">
                <a:tc>
                  <a:txBody>
                    <a:bodyPr/>
                    <a:lstStyle/>
                    <a:p>
                      <a:pPr>
                        <a:lnSpc>
                          <a:spcPts val="124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18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Times New Roman" panose="02020603050405020304" pitchFamily="18" charset="0"/>
                        </a:rPr>
                        <a:t>Двигательная реакция (старше 1 года)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76" marR="888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4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18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Times New Roman" panose="02020603050405020304" pitchFamily="18" charset="0"/>
                        </a:rPr>
                        <a:t>Двигательная реакция (младше 1 года)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76" marR="888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4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18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76" marR="88876" marT="0" marB="0"/>
                </a:tc>
                <a:extLst>
                  <a:ext uri="{0D108BD9-81ED-4DB2-BD59-A6C34878D82A}">
                    <a16:rowId xmlns:a16="http://schemas.microsoft.com/office/drawing/2014/main" val="3617278036"/>
                  </a:ext>
                </a:extLst>
              </a:tr>
              <a:tr h="511014">
                <a:tc>
                  <a:txBody>
                    <a:bodyPr/>
                    <a:lstStyle/>
                    <a:p>
                      <a:pPr>
                        <a:lnSpc>
                          <a:spcPts val="124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18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Times New Roman" panose="02020603050405020304" pitchFamily="18" charset="0"/>
                        </a:rPr>
                        <a:t>выполняет команды 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76" marR="888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4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18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Times New Roman" panose="02020603050405020304" pitchFamily="18" charset="0"/>
                        </a:rPr>
                        <a:t>спонтанные движения 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76" marR="888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4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18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Times New Roman" panose="02020603050405020304" pitchFamily="18" charset="0"/>
                        </a:rPr>
                        <a:t>6 баллов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76" marR="88876" marT="0" marB="0"/>
                </a:tc>
                <a:extLst>
                  <a:ext uri="{0D108BD9-81ED-4DB2-BD59-A6C34878D82A}">
                    <a16:rowId xmlns:a16="http://schemas.microsoft.com/office/drawing/2014/main" val="3457068116"/>
                  </a:ext>
                </a:extLst>
              </a:tr>
              <a:tr h="296340">
                <a:tc>
                  <a:txBody>
                    <a:bodyPr/>
                    <a:lstStyle/>
                    <a:p>
                      <a:pPr>
                        <a:lnSpc>
                          <a:spcPts val="124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18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Times New Roman" panose="02020603050405020304" pitchFamily="18" charset="0"/>
                        </a:rPr>
                        <a:t>локализует боль 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76" marR="888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4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18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Times New Roman" panose="02020603050405020304" pitchFamily="18" charset="0"/>
                        </a:rPr>
                        <a:t>локализует боль 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76" marR="888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4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18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Times New Roman" panose="02020603050405020304" pitchFamily="18" charset="0"/>
                        </a:rPr>
                        <a:t>5 баллов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76" marR="88876" marT="0" marB="0"/>
                </a:tc>
                <a:extLst>
                  <a:ext uri="{0D108BD9-81ED-4DB2-BD59-A6C34878D82A}">
                    <a16:rowId xmlns:a16="http://schemas.microsoft.com/office/drawing/2014/main" val="1006467964"/>
                  </a:ext>
                </a:extLst>
              </a:tr>
              <a:tr h="940363">
                <a:tc>
                  <a:txBody>
                    <a:bodyPr/>
                    <a:lstStyle/>
                    <a:p>
                      <a:pPr>
                        <a:lnSpc>
                          <a:spcPts val="124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18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Times New Roman" panose="02020603050405020304" pitchFamily="18" charset="0"/>
                        </a:rPr>
                        <a:t>отталкивает конечность при болевом раздражении 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76" marR="888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4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18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Times New Roman" panose="02020603050405020304" pitchFamily="18" charset="0"/>
                        </a:rPr>
                        <a:t>отталкивает конечность при болевом раздражении 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76" marR="888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4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18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Times New Roman" panose="02020603050405020304" pitchFamily="18" charset="0"/>
                        </a:rPr>
                        <a:t>4 балла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76" marR="88876" marT="0" marB="0"/>
                </a:tc>
                <a:extLst>
                  <a:ext uri="{0D108BD9-81ED-4DB2-BD59-A6C34878D82A}">
                    <a16:rowId xmlns:a16="http://schemas.microsoft.com/office/drawing/2014/main" val="751829706"/>
                  </a:ext>
                </a:extLst>
              </a:tr>
              <a:tr h="725688">
                <a:tc>
                  <a:txBody>
                    <a:bodyPr/>
                    <a:lstStyle/>
                    <a:p>
                      <a:pPr>
                        <a:lnSpc>
                          <a:spcPts val="124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18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Times New Roman" panose="02020603050405020304" pitchFamily="18" charset="0"/>
                        </a:rPr>
                        <a:t>патологическое сгибание на боль (декортикация) 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76" marR="888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4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18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Times New Roman" panose="02020603050405020304" pitchFamily="18" charset="0"/>
                        </a:rPr>
                        <a:t>патологическое сгибание на боль (декортикация) 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76" marR="888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4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18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Times New Roman" panose="02020603050405020304" pitchFamily="18" charset="0"/>
                        </a:rPr>
                        <a:t>3 балла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76" marR="88876" marT="0" marB="0"/>
                </a:tc>
                <a:extLst>
                  <a:ext uri="{0D108BD9-81ED-4DB2-BD59-A6C34878D82A}">
                    <a16:rowId xmlns:a16="http://schemas.microsoft.com/office/drawing/2014/main" val="489691873"/>
                  </a:ext>
                </a:extLst>
              </a:tr>
              <a:tr h="1159197">
                <a:tc>
                  <a:txBody>
                    <a:bodyPr/>
                    <a:lstStyle/>
                    <a:p>
                      <a:pPr>
                        <a:lnSpc>
                          <a:spcPts val="124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18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Times New Roman" panose="02020603050405020304" pitchFamily="18" charset="0"/>
                        </a:rPr>
                        <a:t>патологическое разгибание на боль (децеребрация) </a:t>
                      </a:r>
                      <a:br>
                        <a:rPr lang="ru-RU" sz="18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Times New Roman" panose="02020603050405020304" pitchFamily="18" charset="0"/>
                        </a:rPr>
                      </a:b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76" marR="888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4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18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Times New Roman" panose="02020603050405020304" pitchFamily="18" charset="0"/>
                        </a:rPr>
                        <a:t>патологическое разгибание на боль </a:t>
                      </a:r>
                      <a:br>
                        <a:rPr lang="ru-RU" sz="18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Times New Roman" panose="02020603050405020304" pitchFamily="18" charset="0"/>
                        </a:rPr>
                      </a:b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76" marR="888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4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18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Times New Roman" panose="02020603050405020304" pitchFamily="18" charset="0"/>
                        </a:rPr>
                        <a:t>2 балла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76" marR="88876" marT="0" marB="0"/>
                </a:tc>
                <a:extLst>
                  <a:ext uri="{0D108BD9-81ED-4DB2-BD59-A6C34878D82A}">
                    <a16:rowId xmlns:a16="http://schemas.microsoft.com/office/drawing/2014/main" val="4094743538"/>
                  </a:ext>
                </a:extLst>
              </a:tr>
              <a:tr h="296340">
                <a:tc>
                  <a:txBody>
                    <a:bodyPr/>
                    <a:lstStyle/>
                    <a:p>
                      <a:pPr>
                        <a:lnSpc>
                          <a:spcPts val="124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18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Times New Roman" panose="02020603050405020304" pitchFamily="18" charset="0"/>
                        </a:rPr>
                        <a:t>отсутствует 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76" marR="888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4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18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Times New Roman" panose="02020603050405020304" pitchFamily="18" charset="0"/>
                        </a:rPr>
                        <a:t>отсутствует 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76" marR="888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4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18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Times New Roman" panose="02020603050405020304" pitchFamily="18" charset="0"/>
                        </a:rPr>
                        <a:t>1 балл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76" marR="88876" marT="0" marB="0"/>
                </a:tc>
                <a:extLst>
                  <a:ext uri="{0D108BD9-81ED-4DB2-BD59-A6C34878D82A}">
                    <a16:rowId xmlns:a16="http://schemas.microsoft.com/office/drawing/2014/main" val="3750331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2958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E4505C23-674B-4195-81D6-0C127FEAE3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5367910"/>
            <a:ext cx="6870771" cy="1490093"/>
          </a:xfrm>
          <a:custGeom>
            <a:avLst/>
            <a:gdLst>
              <a:gd name="connsiteX0" fmla="*/ 0 w 9161029"/>
              <a:gd name="connsiteY0" fmla="*/ 0 h 1490093"/>
              <a:gd name="connsiteX1" fmla="*/ 2046494 w 9161029"/>
              <a:gd name="connsiteY1" fmla="*/ 0 h 1490093"/>
              <a:gd name="connsiteX2" fmla="*/ 2496613 w 9161029"/>
              <a:gd name="connsiteY2" fmla="*/ 0 h 1490093"/>
              <a:gd name="connsiteX3" fmla="*/ 3235839 w 9161029"/>
              <a:gd name="connsiteY3" fmla="*/ 0 h 1490093"/>
              <a:gd name="connsiteX4" fmla="*/ 9161029 w 9161029"/>
              <a:gd name="connsiteY4" fmla="*/ 0 h 1490093"/>
              <a:gd name="connsiteX5" fmla="*/ 8470921 w 9161029"/>
              <a:gd name="connsiteY5" fmla="*/ 1490093 h 1490093"/>
              <a:gd name="connsiteX6" fmla="*/ 0 w 9161029"/>
              <a:gd name="connsiteY6" fmla="*/ 1490093 h 1490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61029" h="1490093">
                <a:moveTo>
                  <a:pt x="0" y="0"/>
                </a:moveTo>
                <a:lnTo>
                  <a:pt x="2046494" y="0"/>
                </a:lnTo>
                <a:lnTo>
                  <a:pt x="2496613" y="0"/>
                </a:lnTo>
                <a:lnTo>
                  <a:pt x="3235839" y="0"/>
                </a:lnTo>
                <a:lnTo>
                  <a:pt x="9161029" y="0"/>
                </a:lnTo>
                <a:lnTo>
                  <a:pt x="8470921" y="1490093"/>
                </a:lnTo>
                <a:lnTo>
                  <a:pt x="0" y="1490093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9B9EE4-95CE-4D64-8B63-C50467D5A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2" y="5529886"/>
            <a:ext cx="5789535" cy="1096331"/>
          </a:xfrm>
        </p:spPr>
        <p:txBody>
          <a:bodyPr>
            <a:normAutofit/>
          </a:bodyPr>
          <a:lstStyle/>
          <a:p>
            <a:r>
              <a:rPr lang="ru-RU" dirty="0"/>
              <a:t>Шкала ком Глазго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65C9B8F0-FF66-4C15-BD05-E86B87331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72279" y="5367910"/>
            <a:ext cx="2571723" cy="1490093"/>
          </a:xfrm>
          <a:custGeom>
            <a:avLst/>
            <a:gdLst>
              <a:gd name="connsiteX0" fmla="*/ 690108 w 3428963"/>
              <a:gd name="connsiteY0" fmla="*/ 0 h 1490093"/>
              <a:gd name="connsiteX1" fmla="*/ 3428963 w 3428963"/>
              <a:gd name="connsiteY1" fmla="*/ 0 h 1490093"/>
              <a:gd name="connsiteX2" fmla="*/ 3428963 w 3428963"/>
              <a:gd name="connsiteY2" fmla="*/ 1490093 h 1490093"/>
              <a:gd name="connsiteX3" fmla="*/ 0 w 3428963"/>
              <a:gd name="connsiteY3" fmla="*/ 1490093 h 1490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8963" h="1490093">
                <a:moveTo>
                  <a:pt x="690108" y="0"/>
                </a:moveTo>
                <a:lnTo>
                  <a:pt x="3428963" y="0"/>
                </a:lnTo>
                <a:lnTo>
                  <a:pt x="3428963" y="1490093"/>
                </a:lnTo>
                <a:lnTo>
                  <a:pt x="0" y="1490093"/>
                </a:lnTo>
                <a:close/>
              </a:path>
            </a:pathLst>
          </a:cu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aphicFrame>
        <p:nvGraphicFramePr>
          <p:cNvPr id="10" name="Объект 9">
            <a:extLst>
              <a:ext uri="{FF2B5EF4-FFF2-40B4-BE49-F238E27FC236}">
                <a16:creationId xmlns:a16="http://schemas.microsoft.com/office/drawing/2014/main" id="{ED25B56B-C17D-40F7-9D3F-EE0D40080BE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2948249"/>
              </p:ext>
            </p:extLst>
          </p:nvPr>
        </p:nvGraphicFramePr>
        <p:xfrm>
          <a:off x="964136" y="643469"/>
          <a:ext cx="7215730" cy="42742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7803">
                  <a:extLst>
                    <a:ext uri="{9D8B030D-6E8A-4147-A177-3AD203B41FA5}">
                      <a16:colId xmlns:a16="http://schemas.microsoft.com/office/drawing/2014/main" val="2601553242"/>
                    </a:ext>
                  </a:extLst>
                </a:gridCol>
                <a:gridCol w="1953599">
                  <a:extLst>
                    <a:ext uri="{9D8B030D-6E8A-4147-A177-3AD203B41FA5}">
                      <a16:colId xmlns:a16="http://schemas.microsoft.com/office/drawing/2014/main" val="3384025964"/>
                    </a:ext>
                  </a:extLst>
                </a:gridCol>
                <a:gridCol w="1953599">
                  <a:extLst>
                    <a:ext uri="{9D8B030D-6E8A-4147-A177-3AD203B41FA5}">
                      <a16:colId xmlns:a16="http://schemas.microsoft.com/office/drawing/2014/main" val="2541511915"/>
                    </a:ext>
                  </a:extLst>
                </a:gridCol>
                <a:gridCol w="1390729">
                  <a:extLst>
                    <a:ext uri="{9D8B030D-6E8A-4147-A177-3AD203B41FA5}">
                      <a16:colId xmlns:a16="http://schemas.microsoft.com/office/drawing/2014/main" val="3424861552"/>
                    </a:ext>
                  </a:extLst>
                </a:gridCol>
              </a:tblGrid>
              <a:tr h="1543665">
                <a:tc>
                  <a:txBody>
                    <a:bodyPr/>
                    <a:lstStyle/>
                    <a:p>
                      <a:pPr>
                        <a:lnSpc>
                          <a:spcPts val="124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endParaRPr lang="ru-RU" sz="1400" b="0" i="0" u="none" strike="noStrike" spc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Franklin Gothic Heavy" panose="020B090302010202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24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Times New Roman" panose="02020603050405020304" pitchFamily="18" charset="0"/>
                        </a:rPr>
                        <a:t>Вербальный</a:t>
                      </a:r>
                    </a:p>
                    <a:p>
                      <a:pPr>
                        <a:lnSpc>
                          <a:spcPts val="124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Times New Roman" panose="02020603050405020304" pitchFamily="18" charset="0"/>
                        </a:rPr>
                        <a:t> контакт </a:t>
                      </a:r>
                    </a:p>
                    <a:p>
                      <a:pPr>
                        <a:lnSpc>
                          <a:spcPts val="124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Times New Roman" panose="02020603050405020304" pitchFamily="18" charset="0"/>
                        </a:rPr>
                        <a:t>(старше 5 лет)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86" marR="586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endParaRPr lang="ru-RU" sz="1400" b="0" i="0" u="none" strike="noStrike" spc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Franklin Gothic Heavy" panose="020B090302010202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Times New Roman" panose="02020603050405020304" pitchFamily="18" charset="0"/>
                        </a:rPr>
                        <a:t>Вербальный контакт (2-5 лет)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86" marR="586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endParaRPr lang="ru-RU" sz="1400" b="0" i="0" u="none" strike="noStrike" spc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Franklin Gothic Heavy" panose="020B090302010202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Times New Roman" panose="02020603050405020304" pitchFamily="18" charset="0"/>
                        </a:rPr>
                        <a:t>Вербальный контакт (0-2 года)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86" marR="586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86" marR="58686" marT="0" marB="0"/>
                </a:tc>
                <a:extLst>
                  <a:ext uri="{0D108BD9-81ED-4DB2-BD59-A6C34878D82A}">
                    <a16:rowId xmlns:a16="http://schemas.microsoft.com/office/drawing/2014/main" val="1214646986"/>
                  </a:ext>
                </a:extLst>
              </a:tr>
              <a:tr h="4628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Times New Roman" panose="02020603050405020304" pitchFamily="18" charset="0"/>
                        </a:rPr>
                        <a:t>разговаривает, ориентирован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86" marR="586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Times New Roman" panose="02020603050405020304" pitchFamily="18" charset="0"/>
                        </a:rPr>
                        <a:t>разборчивые слова и фразы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86" marR="586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Times New Roman" panose="02020603050405020304" pitchFamily="18" charset="0"/>
                        </a:rPr>
                        <a:t>лепетание, гуление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86" marR="586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Times New Roman" panose="02020603050405020304" pitchFamily="18" charset="0"/>
                        </a:rPr>
                        <a:t>5 баллов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86" marR="58686" marT="0" marB="0"/>
                </a:tc>
                <a:extLst>
                  <a:ext uri="{0D108BD9-81ED-4DB2-BD59-A6C34878D82A}">
                    <a16:rowId xmlns:a16="http://schemas.microsoft.com/office/drawing/2014/main" val="2799179322"/>
                  </a:ext>
                </a:extLst>
              </a:tr>
              <a:tr h="2395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Times New Roman" panose="02020603050405020304" pitchFamily="18" charset="0"/>
                        </a:rPr>
                        <a:t>спутанная речь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86" marR="586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Times New Roman" panose="02020603050405020304" pitchFamily="18" charset="0"/>
                        </a:rPr>
                        <a:t>неразборчивые слова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86" marR="586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Times New Roman" panose="02020603050405020304" pitchFamily="18" charset="0"/>
                        </a:rPr>
                        <a:t>безутешный плач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86" marR="586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Times New Roman" panose="02020603050405020304" pitchFamily="18" charset="0"/>
                        </a:rPr>
                        <a:t>4 балла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86" marR="58686" marT="0" marB="0"/>
                </a:tc>
                <a:extLst>
                  <a:ext uri="{0D108BD9-81ED-4DB2-BD59-A6C34878D82A}">
                    <a16:rowId xmlns:a16="http://schemas.microsoft.com/office/drawing/2014/main" val="1148881542"/>
                  </a:ext>
                </a:extLst>
              </a:tr>
              <a:tr h="6860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Times New Roman" panose="02020603050405020304" pitchFamily="18" charset="0"/>
                        </a:rPr>
                        <a:t>неразборчивые слова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86" marR="586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Times New Roman" panose="02020603050405020304" pitchFamily="18" charset="0"/>
                        </a:rPr>
                        <a:t>упорный плач и визг в ответ на болевое раздражение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86" marR="586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Times New Roman" panose="02020603050405020304" pitchFamily="18" charset="0"/>
                        </a:rPr>
                        <a:t>упорный плач или визг в ответ на болевое раздражение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86" marR="586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Times New Roman" panose="02020603050405020304" pitchFamily="18" charset="0"/>
                        </a:rPr>
                        <a:t>3 балла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86" marR="58686" marT="0" marB="0"/>
                </a:tc>
                <a:extLst>
                  <a:ext uri="{0D108BD9-81ED-4DB2-BD59-A6C34878D82A}">
                    <a16:rowId xmlns:a16="http://schemas.microsoft.com/office/drawing/2014/main" val="118794436"/>
                  </a:ext>
                </a:extLst>
              </a:tr>
              <a:tr h="9093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Times New Roman" panose="02020603050405020304" pitchFamily="18" charset="0"/>
                        </a:rPr>
                        <a:t>неразборчивые звуки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86" marR="586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Times New Roman" panose="02020603050405020304" pitchFamily="18" charset="0"/>
                        </a:rPr>
                        <a:t>хрипение или стомы в ответ на болевое раздражение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86" marR="586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Times New Roman" panose="02020603050405020304" pitchFamily="18" charset="0"/>
                        </a:rPr>
                        <a:t>хрипение или стоны в ответ на болевое раздражение </a:t>
                      </a:r>
                      <a:br>
                        <a:rPr lang="ru-RU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Times New Roman" panose="02020603050405020304" pitchFamily="18" charset="0"/>
                        </a:rPr>
                      </a:b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86" marR="586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Times New Roman" panose="02020603050405020304" pitchFamily="18" charset="0"/>
                        </a:rPr>
                        <a:t>2 балла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86" marR="58686" marT="0" marB="0"/>
                </a:tc>
                <a:extLst>
                  <a:ext uri="{0D108BD9-81ED-4DB2-BD59-A6C34878D82A}">
                    <a16:rowId xmlns:a16="http://schemas.microsoft.com/office/drawing/2014/main" val="3200573142"/>
                  </a:ext>
                </a:extLst>
              </a:tr>
              <a:tr h="2395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Times New Roman" panose="02020603050405020304" pitchFamily="18" charset="0"/>
                        </a:rPr>
                        <a:t>отсутствует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86" marR="586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Times New Roman" panose="02020603050405020304" pitchFamily="18" charset="0"/>
                        </a:rPr>
                        <a:t>отсутствует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86" marR="586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Times New Roman" panose="02020603050405020304" pitchFamily="18" charset="0"/>
                        </a:rPr>
                        <a:t>отсутствует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86" marR="586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Franklin Gothic Heavy" panose="020B0903020102020204" pitchFamily="34" charset="0"/>
                          <a:cs typeface="Times New Roman" panose="02020603050405020304" pitchFamily="18" charset="0"/>
                        </a:rPr>
                        <a:t>1 балл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86" marR="58686" marT="0" marB="0"/>
                </a:tc>
                <a:extLst>
                  <a:ext uri="{0D108BD9-81ED-4DB2-BD59-A6C34878D82A}">
                    <a16:rowId xmlns:a16="http://schemas.microsoft.com/office/drawing/2014/main" val="914000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86564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95724071-AC7B-4A67-934B-CD7F907458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-4573"/>
            <a:ext cx="9143999" cy="185587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47F334-AC38-436C-8327-36D3D8A712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325563"/>
          </a:xfrm>
        </p:spPr>
        <p:txBody>
          <a:bodyPr>
            <a:normAutofit/>
          </a:bodyPr>
          <a:lstStyle/>
          <a:p>
            <a:r>
              <a:rPr lang="ru-RU">
                <a:solidFill>
                  <a:schemeClr val="bg1"/>
                </a:solidFill>
              </a:rPr>
              <a:t>Шкала ком Глазго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D522C0DA-EAFF-4D89-940D-794B0CC9F8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0476663" y="-73858"/>
            <a:ext cx="3185763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ts val="600"/>
              </a:spcAft>
            </a:pPr>
            <a:br>
              <a:rPr lang="ru-RU" altLang="ru-RU">
                <a:latin typeface="Arial" panose="020B0604020202020204" pitchFamily="34" charset="0"/>
              </a:rPr>
            </a:br>
            <a:endParaRPr lang="ru-RU" altLang="ru-RU">
              <a:latin typeface="Arial" panose="020B0604020202020204" pitchFamily="34" charset="0"/>
            </a:endParaRP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55A2BCC4-EB70-46CC-98DD-DF37132F5AD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90276495"/>
              </p:ext>
            </p:extLst>
          </p:nvPr>
        </p:nvGraphicFramePr>
        <p:xfrm>
          <a:off x="1044601" y="2500293"/>
          <a:ext cx="7054798" cy="3676671"/>
        </p:xfrm>
        <a:graphic>
          <a:graphicData uri="http://schemas.openxmlformats.org/drawingml/2006/table">
            <a:tbl>
              <a:tblPr>
                <a:tableStyleId>{3B4B98B0-60AC-42C2-AFA5-B58CD77FA1E5}</a:tableStyleId>
              </a:tblPr>
              <a:tblGrid>
                <a:gridCol w="7054798">
                  <a:extLst>
                    <a:ext uri="{9D8B030D-6E8A-4147-A177-3AD203B41FA5}">
                      <a16:colId xmlns:a16="http://schemas.microsoft.com/office/drawing/2014/main" val="2406489928"/>
                    </a:ext>
                  </a:extLst>
                </a:gridCol>
              </a:tblGrid>
              <a:tr h="3676671">
                <a:tc>
                  <a:txBody>
                    <a:bodyPr/>
                    <a:lstStyle/>
                    <a:p>
                      <a:pPr algn="just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ru-RU" sz="3100">
                          <a:effectLst/>
                        </a:rPr>
                        <a:t>15 баллов - ясное сознание</a:t>
                      </a:r>
                    </a:p>
                    <a:p>
                      <a:pPr algn="just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endParaRPr lang="ru-RU" sz="3100">
                        <a:effectLst/>
                      </a:endParaRPr>
                    </a:p>
                    <a:p>
                      <a:pPr algn="just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ru-RU" sz="3100">
                          <a:effectLst/>
                        </a:rPr>
                        <a:t>12-14 баллов - умеренное оглушение</a:t>
                      </a:r>
                    </a:p>
                    <a:p>
                      <a:pPr algn="just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endParaRPr lang="ru-RU" sz="3100">
                        <a:effectLst/>
                      </a:endParaRPr>
                    </a:p>
                    <a:p>
                      <a:pPr algn="just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ru-RU" sz="3100">
                          <a:effectLst/>
                        </a:rPr>
                        <a:t>10-12 баллов - глубокое оглушение</a:t>
                      </a:r>
                    </a:p>
                    <a:p>
                      <a:pPr algn="just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endParaRPr lang="ru-RU" sz="3100">
                        <a:effectLst/>
                      </a:endParaRPr>
                    </a:p>
                    <a:p>
                      <a:pPr algn="just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ru-RU" sz="3100">
                          <a:effectLst/>
                        </a:rPr>
                        <a:t>9-10 баллов – сопор</a:t>
                      </a:r>
                    </a:p>
                    <a:p>
                      <a:pPr algn="just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endParaRPr lang="ru-RU" sz="3100">
                        <a:effectLst/>
                      </a:endParaRPr>
                    </a:p>
                    <a:p>
                      <a:pPr algn="just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ru-RU" sz="3100">
                          <a:effectLst/>
                        </a:rPr>
                        <a:t>7-8 баллов - кома -1</a:t>
                      </a:r>
                    </a:p>
                    <a:p>
                      <a:pPr algn="just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endParaRPr lang="ru-RU" sz="3100">
                        <a:effectLst/>
                      </a:endParaRPr>
                    </a:p>
                    <a:p>
                      <a:pPr algn="just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ru-RU" sz="3100">
                          <a:effectLst/>
                        </a:rPr>
                        <a:t>5-6 баллов - кома -2</a:t>
                      </a:r>
                    </a:p>
                    <a:p>
                      <a:pPr algn="just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endParaRPr lang="ru-RU" sz="3100">
                        <a:effectLst/>
                      </a:endParaRPr>
                    </a:p>
                    <a:p>
                      <a:pPr algn="just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ru-RU" sz="3100">
                          <a:effectLst/>
                        </a:rPr>
                        <a:t>3-4 балла - кома -3</a:t>
                      </a:r>
                    </a:p>
                    <a:p>
                      <a:pPr algn="l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9445462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92690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2909</Words>
  <Application>Microsoft Office PowerPoint</Application>
  <PresentationFormat>Экран (4:3)</PresentationFormat>
  <Paragraphs>292</Paragraphs>
  <Slides>40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5" baseType="lpstr">
      <vt:lpstr>Arial</vt:lpstr>
      <vt:lpstr>Calibri</vt:lpstr>
      <vt:lpstr>Tahoma</vt:lpstr>
      <vt:lpstr>Times New Roman</vt:lpstr>
      <vt:lpstr>Тема Office</vt:lpstr>
      <vt:lpstr>Дифференциальная диагностика нарушений сознания у детей</vt:lpstr>
      <vt:lpstr>ОПРЕДЕЛЕНИЕ</vt:lpstr>
      <vt:lpstr>определение</vt:lpstr>
      <vt:lpstr>определение</vt:lpstr>
      <vt:lpstr>1 час</vt:lpstr>
      <vt:lpstr>Шкала ком Глазго</vt:lpstr>
      <vt:lpstr>Шкала ком Глазго</vt:lpstr>
      <vt:lpstr>Шкала ком Глазго</vt:lpstr>
      <vt:lpstr>Шкала ком Глазго</vt:lpstr>
      <vt:lpstr>определение</vt:lpstr>
      <vt:lpstr>этиология</vt:lpstr>
      <vt:lpstr>Кома с очаговыми признаками </vt:lpstr>
      <vt:lpstr>Кома без очаговых признаков и без менингеальных симптомов</vt:lpstr>
      <vt:lpstr>Кома с менингеальными симптомами</vt:lpstr>
      <vt:lpstr>Оценка состояния ребенка с комой</vt:lpstr>
      <vt:lpstr>Мнемоническое «DIMS» (затемнять, тускнеть)</vt:lpstr>
      <vt:lpstr>ОКСИГЕНАЦИЯ И ВЕНТИЛЯЦИЯ </vt:lpstr>
      <vt:lpstr>СЕРДЕЧНЫЙ ВЫБРОС </vt:lpstr>
      <vt:lpstr>СЕРДЕЧНЫЙ ВЫБРОС</vt:lpstr>
      <vt:lpstr>гипогликемия</vt:lpstr>
      <vt:lpstr>ГИПОНАТРИЕМИЯ</vt:lpstr>
      <vt:lpstr>СУДОРОГИ</vt:lpstr>
      <vt:lpstr>ПОВЫШЕНИЕ ВЧД</vt:lpstr>
      <vt:lpstr>ПРИЕМ ТОКСИЧЕСКИХ ВЕЩЕСТВ</vt:lpstr>
      <vt:lpstr>Презентация PowerPoint</vt:lpstr>
      <vt:lpstr>ПРИЕМ ТОКСИЧЕСКИХ ВЕЩЕСТВ</vt:lpstr>
      <vt:lpstr>ПРИЕМ ТОКСИЧЕСКИХ ВЕЩЕСТВ</vt:lpstr>
      <vt:lpstr>ДИАБЕТИЧЕСКИЙ КЕТОАЦИДОЗ</vt:lpstr>
      <vt:lpstr>ДИАБЕТИЧЕСКИЙ КЕТОАЦИДОЗ</vt:lpstr>
      <vt:lpstr>МЕТАБОЛИЧЕСКАЯ ЭНЦЕФАЛОПАТИЯ</vt:lpstr>
      <vt:lpstr>МЕТАБОЛИЧЕСКАЯ ЭНЦЕФАЛОПАТИЯ</vt:lpstr>
      <vt:lpstr>МЕТАБОЛИЧЕСКАЯ ЭНЦЕФАЛОПАТИЯ</vt:lpstr>
      <vt:lpstr>ПОШАГОВЫЕ ДЕЙСТВИЯ</vt:lpstr>
      <vt:lpstr>ПОШАГОВЫЕ ДЕЙСТВИЯ</vt:lpstr>
      <vt:lpstr>ПОШАГОВЫЕ ДЕЙСТВИЯ</vt:lpstr>
      <vt:lpstr>ПОШАГОВЫЕ ДЕЙСТВИЯ</vt:lpstr>
      <vt:lpstr>ПОШАГОВЫЕ ДЕЙСТВИЯ</vt:lpstr>
      <vt:lpstr>ПОШАГОВЫЕ ДЕЙСТВИЯ</vt:lpstr>
      <vt:lpstr>ПОШАГОВЫЕ ДЕЙСТВИЯ</vt:lpstr>
      <vt:lpstr>ПОШАГОВЫЕ ДЕЙСТВИЯ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Дифференциальная диагностика нарушений сознания у детей</dc:title>
  <dc:creator>Максим Очеретний</dc:creator>
  <cp:lastModifiedBy>Максим Очеретний</cp:lastModifiedBy>
  <cp:revision>1</cp:revision>
  <dcterms:created xsi:type="dcterms:W3CDTF">2019-03-21T18:58:12Z</dcterms:created>
  <dcterms:modified xsi:type="dcterms:W3CDTF">2019-03-21T19:03:06Z</dcterms:modified>
</cp:coreProperties>
</file>